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82" r:id="rId19"/>
    <p:sldId id="273" r:id="rId20"/>
    <p:sldId id="274" r:id="rId21"/>
    <p:sldId id="275" r:id="rId22"/>
    <p:sldId id="276" r:id="rId23"/>
    <p:sldId id="277" r:id="rId24"/>
    <p:sldId id="283" r:id="rId25"/>
    <p:sldId id="279" r:id="rId26"/>
    <p:sldId id="280" r:id="rId27"/>
  </p:sldIdLst>
  <p:sldSz cx="9753600" cy="7315200"/>
  <p:notesSz cx="6858000" cy="9144000"/>
  <p:embeddedFontLst>
    <p:embeddedFont>
      <p:font typeface="Bebas Neue Bold" panose="020B0606020202050201" pitchFamily="34" charset="77"/>
      <p:regular r:id="rId28"/>
      <p:bold r:id="rId29"/>
    </p:embeddedFont>
    <p:embeddedFont>
      <p:font typeface="Bebas Neue Cyrillic" panose="02000506000000020004" pitchFamily="2" charset="0"/>
      <p:regular r:id="rId30"/>
    </p:embeddedFont>
    <p:embeddedFont>
      <p:font typeface="Calibri" panose="020F0502020204030204" pitchFamily="34" charset="0"/>
      <p:regular r:id="rId31"/>
      <p:bold r:id="rId32"/>
      <p:italic r:id="rId33"/>
      <p:boldItalic r:id="rId34"/>
    </p:embeddedFont>
    <p:embeddedFont>
      <p:font typeface="League Spartan" pitchFamily="2" charset="77"/>
      <p:regular r:id="rId35"/>
      <p:bold r:id="rId36"/>
    </p:embeddedFont>
    <p:embeddedFont>
      <p:font typeface="Libre Franklin Light" panose="020F0302020204030204" pitchFamily="34" charset="0"/>
      <p:regular r:id="rId37"/>
      <p:italic r:id="rId38"/>
    </p:embeddedFont>
    <p:embeddedFont>
      <p:font typeface="Montserrat Classic" pitchFamily="2" charset="77"/>
      <p:regular r:id="rId39"/>
    </p:embeddedFont>
    <p:embeddedFont>
      <p:font typeface="Montserrat Classic Bold" pitchFamily="2" charset="77"/>
      <p:regular r:id="rId40"/>
      <p:bold r:id="rId41"/>
    </p:embeddedFont>
    <p:embeddedFont>
      <p:font typeface="Poppins" pitchFamily="2" charset="77"/>
      <p:regular r:id="rId42"/>
      <p:bold r:id="rId43"/>
      <p:italic r:id="rId44"/>
      <p:boldItalic r:id="rId45"/>
    </p:embeddedFont>
    <p:embeddedFont>
      <p:font typeface="Quicksand" pitchFamily="2" charset="77"/>
      <p:regular r:id="rId46"/>
    </p:embeddedFont>
    <p:embeddedFont>
      <p:font typeface="Quicksand Bold" pitchFamily="2" charset="77"/>
      <p:regular r:id="rId47"/>
      <p:bold r:id="rId48"/>
    </p:embeddedFont>
    <p:embeddedFont>
      <p:font typeface="Quicksand Bold Italics" pitchFamily="2"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48" autoAdjust="0"/>
  </p:normalViewPr>
  <p:slideViewPr>
    <p:cSldViewPr>
      <p:cViewPr varScale="1">
        <p:scale>
          <a:sx n="109" d="100"/>
          <a:sy n="109" d="100"/>
        </p:scale>
        <p:origin x="151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svg"/><Relationship Id="rId7"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5.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Diagrama&#10;&#10;Descripción generada automáticamente">
            <a:extLst>
              <a:ext uri="{FF2B5EF4-FFF2-40B4-BE49-F238E27FC236}">
                <a16:creationId xmlns:a16="http://schemas.microsoft.com/office/drawing/2014/main" id="{8B604150-2273-EF41-BEAE-C102BF2A8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53600" cy="7315200"/>
          </a:xfrm>
          <a:prstGeom prst="rect">
            <a:avLst/>
          </a:prstGeom>
        </p:spPr>
      </p:pic>
    </p:spTree>
    <p:extLst>
      <p:ext uri="{BB962C8B-B14F-4D97-AF65-F5344CB8AC3E}">
        <p14:creationId xmlns:p14="http://schemas.microsoft.com/office/powerpoint/2010/main" val="1995429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17" y="226423"/>
            <a:ext cx="9782464" cy="733726"/>
          </a:xfrm>
          <a:prstGeom prst="rect">
            <a:avLst/>
          </a:prstGeom>
        </p:spPr>
      </p:pic>
      <p:pic>
        <p:nvPicPr>
          <p:cNvPr id="3" name="Picture 3"/>
          <p:cNvPicPr>
            <a:picLocks noChangeAspect="1"/>
          </p:cNvPicPr>
          <p:nvPr/>
        </p:nvPicPr>
        <p:blipFill>
          <a:blip r:embed="rId4"/>
          <a:srcRect/>
          <a:stretch>
            <a:fillRect/>
          </a:stretch>
        </p:blipFill>
        <p:spPr>
          <a:xfrm>
            <a:off x="3928562" y="6704025"/>
            <a:ext cx="1890505" cy="217408"/>
          </a:xfrm>
          <a:prstGeom prst="rect">
            <a:avLst/>
          </a:prstGeom>
        </p:spPr>
      </p:pic>
      <p:sp>
        <p:nvSpPr>
          <p:cNvPr id="4" name="TextBox 4"/>
          <p:cNvSpPr txBox="1"/>
          <p:nvPr/>
        </p:nvSpPr>
        <p:spPr>
          <a:xfrm>
            <a:off x="359330" y="405961"/>
            <a:ext cx="9034940" cy="374650"/>
          </a:xfrm>
          <a:prstGeom prst="rect">
            <a:avLst/>
          </a:prstGeom>
        </p:spPr>
        <p:txBody>
          <a:bodyPr lIns="0" tIns="0" rIns="0" bIns="0" rtlCol="0" anchor="t">
            <a:spAutoFit/>
          </a:bodyPr>
          <a:lstStyle/>
          <a:p>
            <a:pPr algn="ctr">
              <a:lnSpc>
                <a:spcPts val="2974"/>
              </a:lnSpc>
            </a:pPr>
            <a:r>
              <a:rPr lang="en-US" sz="2499" spc="199">
                <a:solidFill>
                  <a:srgbClr val="FFFFFF"/>
                </a:solidFill>
                <a:latin typeface="Montserrat Classic Bold"/>
              </a:rPr>
              <a:t>MITOS MÁS COMUNES DEL COACHING</a:t>
            </a:r>
          </a:p>
        </p:txBody>
      </p:sp>
      <p:grpSp>
        <p:nvGrpSpPr>
          <p:cNvPr id="5" name="Group 5"/>
          <p:cNvGrpSpPr/>
          <p:nvPr/>
        </p:nvGrpSpPr>
        <p:grpSpPr>
          <a:xfrm>
            <a:off x="355249" y="2269117"/>
            <a:ext cx="3402597" cy="3375896"/>
            <a:chOff x="0" y="0"/>
            <a:chExt cx="812800" cy="806422"/>
          </a:xfrm>
        </p:grpSpPr>
        <p:sp>
          <p:nvSpPr>
            <p:cNvPr id="6" name="Freeform 6"/>
            <p:cNvSpPr/>
            <p:nvPr/>
          </p:nvSpPr>
          <p:spPr>
            <a:xfrm>
              <a:off x="50813" y="0"/>
              <a:ext cx="711174" cy="806422"/>
            </a:xfrm>
            <a:custGeom>
              <a:avLst/>
              <a:gdLst/>
              <a:ahLst/>
              <a:cxnLst/>
              <a:rect l="l" t="t" r="r" b="b"/>
              <a:pathLst>
                <a:path w="711174" h="806422">
                  <a:moveTo>
                    <a:pt x="355587" y="0"/>
                  </a:moveTo>
                  <a:cubicBezTo>
                    <a:pt x="558781" y="25607"/>
                    <a:pt x="711174" y="198409"/>
                    <a:pt x="711174" y="403211"/>
                  </a:cubicBezTo>
                  <a:cubicBezTo>
                    <a:pt x="711174" y="608012"/>
                    <a:pt x="558781" y="780815"/>
                    <a:pt x="355587" y="806422"/>
                  </a:cubicBezTo>
                  <a:cubicBezTo>
                    <a:pt x="152393" y="780815"/>
                    <a:pt x="0" y="608012"/>
                    <a:pt x="0" y="403211"/>
                  </a:cubicBezTo>
                  <a:cubicBezTo>
                    <a:pt x="0" y="198409"/>
                    <a:pt x="152393" y="25607"/>
                    <a:pt x="355587" y="0"/>
                  </a:cubicBezTo>
                  <a:close/>
                </a:path>
              </a:pathLst>
            </a:custGeom>
            <a:solidFill>
              <a:srgbClr val="000000">
                <a:alpha val="0"/>
              </a:srgbClr>
            </a:solidFill>
            <a:ln w="28575">
              <a:solidFill>
                <a:srgbClr val="404040"/>
              </a:solidFill>
            </a:ln>
          </p:spPr>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grpSp>
        <p:nvGrpSpPr>
          <p:cNvPr id="8" name="Group 8"/>
          <p:cNvGrpSpPr>
            <a:grpSpLocks noChangeAspect="1"/>
          </p:cNvGrpSpPr>
          <p:nvPr/>
        </p:nvGrpSpPr>
        <p:grpSpPr>
          <a:xfrm>
            <a:off x="588350" y="2488855"/>
            <a:ext cx="2936394" cy="2936394"/>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000FF"/>
            </a:solidFill>
          </p:spPr>
        </p:sp>
      </p:grpSp>
      <p:sp>
        <p:nvSpPr>
          <p:cNvPr id="10" name="TextBox 10"/>
          <p:cNvSpPr txBox="1"/>
          <p:nvPr/>
        </p:nvSpPr>
        <p:spPr>
          <a:xfrm>
            <a:off x="637248" y="3584555"/>
            <a:ext cx="2838599" cy="668820"/>
          </a:xfrm>
          <a:prstGeom prst="rect">
            <a:avLst/>
          </a:prstGeom>
        </p:spPr>
        <p:txBody>
          <a:bodyPr lIns="0" tIns="0" rIns="0" bIns="0" rtlCol="0" anchor="t">
            <a:spAutoFit/>
          </a:bodyPr>
          <a:lstStyle/>
          <a:p>
            <a:pPr algn="ctr">
              <a:lnSpc>
                <a:spcPts val="5332"/>
              </a:lnSpc>
            </a:pPr>
            <a:r>
              <a:rPr lang="en-US" sz="3921" spc="392">
                <a:solidFill>
                  <a:srgbClr val="FFFFFF"/>
                </a:solidFill>
                <a:latin typeface="Bebas Neue Cyrillic"/>
              </a:rPr>
              <a:t>MITO 6</a:t>
            </a:r>
          </a:p>
        </p:txBody>
      </p:sp>
      <p:sp>
        <p:nvSpPr>
          <p:cNvPr id="11" name="TextBox 11"/>
          <p:cNvSpPr txBox="1"/>
          <p:nvPr/>
        </p:nvSpPr>
        <p:spPr>
          <a:xfrm>
            <a:off x="4071718" y="3026505"/>
            <a:ext cx="4950362" cy="2857627"/>
          </a:xfrm>
          <a:prstGeom prst="rect">
            <a:avLst/>
          </a:prstGeom>
        </p:spPr>
        <p:txBody>
          <a:bodyPr lIns="0" tIns="0" rIns="0" bIns="0" rtlCol="0" anchor="t">
            <a:spAutoFit/>
          </a:bodyPr>
          <a:lstStyle/>
          <a:p>
            <a:pPr algn="just">
              <a:lnSpc>
                <a:spcPts val="1904"/>
              </a:lnSpc>
            </a:pPr>
            <a:r>
              <a:rPr lang="en-US" sz="1400" spc="140">
                <a:solidFill>
                  <a:srgbClr val="000000"/>
                </a:solidFill>
                <a:latin typeface="Libre Franklin Light"/>
              </a:rPr>
              <a:t>LA TERAPIA SE CONCENTRA EN UN PROBLEMA QUE DEBE SER RESUELTO Y LA METODOLOGÍA ES ADENTRARSE EN LA PSICOLOGÍA Y LA HISTORIA EMOCIONAL DE LA PERSONA. EL COACHING, POR EL CONTRARIO, INDAGA EN EL PRESENTE Y ESTÁ ORIENTADO AL FUTURO Y PUEDE BUSCAR EN EL HISTORIAL DEL PASADO. UN COACH DEBE ENTENDER ALGO DE PSICOLOGÍA. PERO EL COACHING PONE EL FOCO EN LO QUE HAY QUE HACER DE CARA AL FUTURO Y NO EN LOS PROBLEMAS OCULTOS EN EL PASADO.   </a:t>
            </a:r>
          </a:p>
        </p:txBody>
      </p:sp>
      <p:sp>
        <p:nvSpPr>
          <p:cNvPr id="12" name="TextBox 12"/>
          <p:cNvSpPr txBox="1"/>
          <p:nvPr/>
        </p:nvSpPr>
        <p:spPr>
          <a:xfrm>
            <a:off x="4071718" y="2087148"/>
            <a:ext cx="4950362" cy="835152"/>
          </a:xfrm>
          <a:prstGeom prst="rect">
            <a:avLst/>
          </a:prstGeom>
        </p:spPr>
        <p:txBody>
          <a:bodyPr lIns="0" tIns="0" rIns="0" bIns="0" rtlCol="0" anchor="t">
            <a:spAutoFit/>
          </a:bodyPr>
          <a:lstStyle/>
          <a:p>
            <a:pPr algn="just">
              <a:lnSpc>
                <a:spcPts val="3264"/>
              </a:lnSpc>
            </a:pPr>
            <a:r>
              <a:rPr lang="en-US" sz="3200" spc="44">
                <a:solidFill>
                  <a:srgbClr val="0000FF"/>
                </a:solidFill>
                <a:latin typeface="Bebas Neue Bold"/>
              </a:rPr>
              <a:t>EL COACHING ES UN TIPO DE PSICOTERAPIA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17" y="226423"/>
            <a:ext cx="9782464" cy="733726"/>
          </a:xfrm>
          <a:prstGeom prst="rect">
            <a:avLst/>
          </a:prstGeom>
        </p:spPr>
      </p:pic>
      <p:pic>
        <p:nvPicPr>
          <p:cNvPr id="3" name="Picture 3"/>
          <p:cNvPicPr>
            <a:picLocks noChangeAspect="1"/>
          </p:cNvPicPr>
          <p:nvPr/>
        </p:nvPicPr>
        <p:blipFill>
          <a:blip r:embed="rId4"/>
          <a:srcRect/>
          <a:stretch>
            <a:fillRect/>
          </a:stretch>
        </p:blipFill>
        <p:spPr>
          <a:xfrm>
            <a:off x="3928562" y="6704025"/>
            <a:ext cx="1890505" cy="217408"/>
          </a:xfrm>
          <a:prstGeom prst="rect">
            <a:avLst/>
          </a:prstGeom>
        </p:spPr>
      </p:pic>
      <p:sp>
        <p:nvSpPr>
          <p:cNvPr id="4" name="TextBox 4"/>
          <p:cNvSpPr txBox="1"/>
          <p:nvPr/>
        </p:nvSpPr>
        <p:spPr>
          <a:xfrm>
            <a:off x="359330" y="405961"/>
            <a:ext cx="9034940" cy="374650"/>
          </a:xfrm>
          <a:prstGeom prst="rect">
            <a:avLst/>
          </a:prstGeom>
        </p:spPr>
        <p:txBody>
          <a:bodyPr lIns="0" tIns="0" rIns="0" bIns="0" rtlCol="0" anchor="t">
            <a:spAutoFit/>
          </a:bodyPr>
          <a:lstStyle/>
          <a:p>
            <a:pPr algn="ctr">
              <a:lnSpc>
                <a:spcPts val="2974"/>
              </a:lnSpc>
            </a:pPr>
            <a:r>
              <a:rPr lang="en-US" sz="2499" spc="199">
                <a:solidFill>
                  <a:srgbClr val="FFFFFF"/>
                </a:solidFill>
                <a:latin typeface="Montserrat Classic Bold"/>
              </a:rPr>
              <a:t>MITOS MÁS COMUNES DEL COACHING</a:t>
            </a:r>
          </a:p>
        </p:txBody>
      </p:sp>
      <p:grpSp>
        <p:nvGrpSpPr>
          <p:cNvPr id="5" name="Group 5"/>
          <p:cNvGrpSpPr/>
          <p:nvPr/>
        </p:nvGrpSpPr>
        <p:grpSpPr>
          <a:xfrm>
            <a:off x="355249" y="2269117"/>
            <a:ext cx="3402597" cy="3375896"/>
            <a:chOff x="0" y="0"/>
            <a:chExt cx="812800" cy="806422"/>
          </a:xfrm>
        </p:grpSpPr>
        <p:sp>
          <p:nvSpPr>
            <p:cNvPr id="6" name="Freeform 6"/>
            <p:cNvSpPr/>
            <p:nvPr/>
          </p:nvSpPr>
          <p:spPr>
            <a:xfrm>
              <a:off x="50813" y="0"/>
              <a:ext cx="711174" cy="806422"/>
            </a:xfrm>
            <a:custGeom>
              <a:avLst/>
              <a:gdLst/>
              <a:ahLst/>
              <a:cxnLst/>
              <a:rect l="l" t="t" r="r" b="b"/>
              <a:pathLst>
                <a:path w="711174" h="806422">
                  <a:moveTo>
                    <a:pt x="355587" y="0"/>
                  </a:moveTo>
                  <a:cubicBezTo>
                    <a:pt x="558781" y="25607"/>
                    <a:pt x="711174" y="198409"/>
                    <a:pt x="711174" y="403211"/>
                  </a:cubicBezTo>
                  <a:cubicBezTo>
                    <a:pt x="711174" y="608012"/>
                    <a:pt x="558781" y="780815"/>
                    <a:pt x="355587" y="806422"/>
                  </a:cubicBezTo>
                  <a:cubicBezTo>
                    <a:pt x="152393" y="780815"/>
                    <a:pt x="0" y="608012"/>
                    <a:pt x="0" y="403211"/>
                  </a:cubicBezTo>
                  <a:cubicBezTo>
                    <a:pt x="0" y="198409"/>
                    <a:pt x="152393" y="25607"/>
                    <a:pt x="355587" y="0"/>
                  </a:cubicBezTo>
                  <a:close/>
                </a:path>
              </a:pathLst>
            </a:custGeom>
            <a:solidFill>
              <a:srgbClr val="000000">
                <a:alpha val="0"/>
              </a:srgbClr>
            </a:solidFill>
            <a:ln w="28575">
              <a:solidFill>
                <a:srgbClr val="404040"/>
              </a:solidFill>
            </a:ln>
          </p:spPr>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grpSp>
        <p:nvGrpSpPr>
          <p:cNvPr id="8" name="Group 8"/>
          <p:cNvGrpSpPr>
            <a:grpSpLocks noChangeAspect="1"/>
          </p:cNvGrpSpPr>
          <p:nvPr/>
        </p:nvGrpSpPr>
        <p:grpSpPr>
          <a:xfrm>
            <a:off x="588350" y="2488855"/>
            <a:ext cx="2936394" cy="2936394"/>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000FF"/>
            </a:solidFill>
          </p:spPr>
        </p:sp>
      </p:grpSp>
      <p:sp>
        <p:nvSpPr>
          <p:cNvPr id="10" name="TextBox 10"/>
          <p:cNvSpPr txBox="1"/>
          <p:nvPr/>
        </p:nvSpPr>
        <p:spPr>
          <a:xfrm>
            <a:off x="637248" y="3584555"/>
            <a:ext cx="2838599" cy="668820"/>
          </a:xfrm>
          <a:prstGeom prst="rect">
            <a:avLst/>
          </a:prstGeom>
        </p:spPr>
        <p:txBody>
          <a:bodyPr lIns="0" tIns="0" rIns="0" bIns="0" rtlCol="0" anchor="t">
            <a:spAutoFit/>
          </a:bodyPr>
          <a:lstStyle/>
          <a:p>
            <a:pPr algn="ctr">
              <a:lnSpc>
                <a:spcPts val="5332"/>
              </a:lnSpc>
            </a:pPr>
            <a:r>
              <a:rPr lang="en-US" sz="3921" spc="392">
                <a:solidFill>
                  <a:srgbClr val="FFFFFF"/>
                </a:solidFill>
                <a:latin typeface="Bebas Neue Cyrillic"/>
              </a:rPr>
              <a:t>MITO 7</a:t>
            </a:r>
          </a:p>
        </p:txBody>
      </p:sp>
      <p:sp>
        <p:nvSpPr>
          <p:cNvPr id="11" name="TextBox 11"/>
          <p:cNvSpPr txBox="1"/>
          <p:nvPr/>
        </p:nvSpPr>
        <p:spPr>
          <a:xfrm>
            <a:off x="4071718" y="2779074"/>
            <a:ext cx="4950362" cy="3333877"/>
          </a:xfrm>
          <a:prstGeom prst="rect">
            <a:avLst/>
          </a:prstGeom>
        </p:spPr>
        <p:txBody>
          <a:bodyPr lIns="0" tIns="0" rIns="0" bIns="0" rtlCol="0" anchor="t">
            <a:spAutoFit/>
          </a:bodyPr>
          <a:lstStyle/>
          <a:p>
            <a:pPr algn="just">
              <a:lnSpc>
                <a:spcPts val="1904"/>
              </a:lnSpc>
            </a:pPr>
            <a:r>
              <a:rPr lang="en-US" sz="1400" spc="140">
                <a:solidFill>
                  <a:srgbClr val="000000"/>
                </a:solidFill>
                <a:latin typeface="Libre Franklin Light"/>
              </a:rPr>
              <a:t>EL COACHING NO ES MECÁNICO. IMPLICA CIERTOS CONOCIMIENTOS EN LA ESPECIALIDAD EN LA QUE EL COACH ESTE ESPECIALIZADO. QUIENES FRACASAN EN ESTE PROCESO SON PERSONAS QUE SE AJUSTAN ESTRICTAMENTE A UN PROGRAMA, UNA FÓRMULA. EL CAMBIO NO SE PRODUCIRÁ PORQUE EL ENFOQUE NO ES LO SUFICIENTEMENTE PROFUNDO, NI PERSONALIZADO. NO HAY UNA RECETA QUE SE ADAPTE A TODAS LAS NECESIDADES. ASÍ COMO LOS individuos y sus metas son diferentes, también es diferente lo que cada persona debe aprender para alcanzarlas.</a:t>
            </a:r>
          </a:p>
        </p:txBody>
      </p:sp>
      <p:sp>
        <p:nvSpPr>
          <p:cNvPr id="12" name="TextBox 12"/>
          <p:cNvSpPr txBox="1"/>
          <p:nvPr/>
        </p:nvSpPr>
        <p:spPr>
          <a:xfrm>
            <a:off x="4071718" y="1858302"/>
            <a:ext cx="4950362" cy="835152"/>
          </a:xfrm>
          <a:prstGeom prst="rect">
            <a:avLst/>
          </a:prstGeom>
        </p:spPr>
        <p:txBody>
          <a:bodyPr lIns="0" tIns="0" rIns="0" bIns="0" rtlCol="0" anchor="t">
            <a:spAutoFit/>
          </a:bodyPr>
          <a:lstStyle/>
          <a:p>
            <a:pPr algn="just">
              <a:lnSpc>
                <a:spcPts val="3264"/>
              </a:lnSpc>
            </a:pPr>
            <a:r>
              <a:rPr lang="en-US" sz="3200" spc="44">
                <a:solidFill>
                  <a:srgbClr val="0000FF"/>
                </a:solidFill>
                <a:latin typeface="Bebas Neue Bold"/>
              </a:rPr>
              <a:t>ES UNA RECETA PARA MANEJAR TODO TIPO DE SITUACIONES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17" y="226423"/>
            <a:ext cx="9782464" cy="733726"/>
          </a:xfrm>
          <a:prstGeom prst="rect">
            <a:avLst/>
          </a:prstGeom>
        </p:spPr>
      </p:pic>
      <p:pic>
        <p:nvPicPr>
          <p:cNvPr id="3" name="Picture 3"/>
          <p:cNvPicPr>
            <a:picLocks noChangeAspect="1"/>
          </p:cNvPicPr>
          <p:nvPr/>
        </p:nvPicPr>
        <p:blipFill>
          <a:blip r:embed="rId4"/>
          <a:srcRect/>
          <a:stretch>
            <a:fillRect/>
          </a:stretch>
        </p:blipFill>
        <p:spPr>
          <a:xfrm>
            <a:off x="3928562" y="6704025"/>
            <a:ext cx="1890505" cy="217408"/>
          </a:xfrm>
          <a:prstGeom prst="rect">
            <a:avLst/>
          </a:prstGeom>
        </p:spPr>
      </p:pic>
      <p:sp>
        <p:nvSpPr>
          <p:cNvPr id="4" name="TextBox 4"/>
          <p:cNvSpPr txBox="1"/>
          <p:nvPr/>
        </p:nvSpPr>
        <p:spPr>
          <a:xfrm>
            <a:off x="359330" y="405961"/>
            <a:ext cx="9034940" cy="374650"/>
          </a:xfrm>
          <a:prstGeom prst="rect">
            <a:avLst/>
          </a:prstGeom>
        </p:spPr>
        <p:txBody>
          <a:bodyPr lIns="0" tIns="0" rIns="0" bIns="0" rtlCol="0" anchor="t">
            <a:spAutoFit/>
          </a:bodyPr>
          <a:lstStyle/>
          <a:p>
            <a:pPr algn="ctr">
              <a:lnSpc>
                <a:spcPts val="2974"/>
              </a:lnSpc>
            </a:pPr>
            <a:r>
              <a:rPr lang="en-US" sz="2499" spc="199">
                <a:solidFill>
                  <a:srgbClr val="FFFFFF"/>
                </a:solidFill>
                <a:latin typeface="Montserrat Classic Bold"/>
              </a:rPr>
              <a:t>MITOS MÁS COMUNES DEL COACHING</a:t>
            </a:r>
          </a:p>
        </p:txBody>
      </p:sp>
      <p:grpSp>
        <p:nvGrpSpPr>
          <p:cNvPr id="5" name="Group 5"/>
          <p:cNvGrpSpPr/>
          <p:nvPr/>
        </p:nvGrpSpPr>
        <p:grpSpPr>
          <a:xfrm>
            <a:off x="355249" y="2269117"/>
            <a:ext cx="3402597" cy="3375896"/>
            <a:chOff x="0" y="0"/>
            <a:chExt cx="812800" cy="806422"/>
          </a:xfrm>
        </p:grpSpPr>
        <p:sp>
          <p:nvSpPr>
            <p:cNvPr id="6" name="Freeform 6"/>
            <p:cNvSpPr/>
            <p:nvPr/>
          </p:nvSpPr>
          <p:spPr>
            <a:xfrm>
              <a:off x="50813" y="0"/>
              <a:ext cx="711174" cy="806422"/>
            </a:xfrm>
            <a:custGeom>
              <a:avLst/>
              <a:gdLst/>
              <a:ahLst/>
              <a:cxnLst/>
              <a:rect l="l" t="t" r="r" b="b"/>
              <a:pathLst>
                <a:path w="711174" h="806422">
                  <a:moveTo>
                    <a:pt x="355587" y="0"/>
                  </a:moveTo>
                  <a:cubicBezTo>
                    <a:pt x="558781" y="25607"/>
                    <a:pt x="711174" y="198409"/>
                    <a:pt x="711174" y="403211"/>
                  </a:cubicBezTo>
                  <a:cubicBezTo>
                    <a:pt x="711174" y="608012"/>
                    <a:pt x="558781" y="780815"/>
                    <a:pt x="355587" y="806422"/>
                  </a:cubicBezTo>
                  <a:cubicBezTo>
                    <a:pt x="152393" y="780815"/>
                    <a:pt x="0" y="608012"/>
                    <a:pt x="0" y="403211"/>
                  </a:cubicBezTo>
                  <a:cubicBezTo>
                    <a:pt x="0" y="198409"/>
                    <a:pt x="152393" y="25607"/>
                    <a:pt x="355587" y="0"/>
                  </a:cubicBezTo>
                  <a:close/>
                </a:path>
              </a:pathLst>
            </a:custGeom>
            <a:solidFill>
              <a:srgbClr val="000000">
                <a:alpha val="0"/>
              </a:srgbClr>
            </a:solidFill>
            <a:ln w="28575">
              <a:solidFill>
                <a:srgbClr val="404040"/>
              </a:solidFill>
            </a:ln>
          </p:spPr>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grpSp>
        <p:nvGrpSpPr>
          <p:cNvPr id="8" name="Group 8"/>
          <p:cNvGrpSpPr>
            <a:grpSpLocks noChangeAspect="1"/>
          </p:cNvGrpSpPr>
          <p:nvPr/>
        </p:nvGrpSpPr>
        <p:grpSpPr>
          <a:xfrm>
            <a:off x="588350" y="2488855"/>
            <a:ext cx="2936394" cy="2936394"/>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000FF"/>
            </a:solidFill>
          </p:spPr>
        </p:sp>
      </p:grpSp>
      <p:sp>
        <p:nvSpPr>
          <p:cNvPr id="10" name="TextBox 10"/>
          <p:cNvSpPr txBox="1"/>
          <p:nvPr/>
        </p:nvSpPr>
        <p:spPr>
          <a:xfrm>
            <a:off x="637248" y="3584555"/>
            <a:ext cx="2838599" cy="668820"/>
          </a:xfrm>
          <a:prstGeom prst="rect">
            <a:avLst/>
          </a:prstGeom>
        </p:spPr>
        <p:txBody>
          <a:bodyPr lIns="0" tIns="0" rIns="0" bIns="0" rtlCol="0" anchor="t">
            <a:spAutoFit/>
          </a:bodyPr>
          <a:lstStyle/>
          <a:p>
            <a:pPr algn="ctr">
              <a:lnSpc>
                <a:spcPts val="5332"/>
              </a:lnSpc>
            </a:pPr>
            <a:r>
              <a:rPr lang="en-US" sz="3921" spc="392">
                <a:solidFill>
                  <a:srgbClr val="FFFFFF"/>
                </a:solidFill>
                <a:latin typeface="Bebas Neue Cyrillic"/>
              </a:rPr>
              <a:t>MITO 8</a:t>
            </a:r>
          </a:p>
        </p:txBody>
      </p:sp>
      <p:sp>
        <p:nvSpPr>
          <p:cNvPr id="11" name="TextBox 11"/>
          <p:cNvSpPr txBox="1"/>
          <p:nvPr/>
        </p:nvSpPr>
        <p:spPr>
          <a:xfrm>
            <a:off x="4071718" y="2545792"/>
            <a:ext cx="4950362" cy="3810127"/>
          </a:xfrm>
          <a:prstGeom prst="rect">
            <a:avLst/>
          </a:prstGeom>
        </p:spPr>
        <p:txBody>
          <a:bodyPr lIns="0" tIns="0" rIns="0" bIns="0" rtlCol="0" anchor="t">
            <a:spAutoFit/>
          </a:bodyPr>
          <a:lstStyle/>
          <a:p>
            <a:pPr algn="just">
              <a:lnSpc>
                <a:spcPts val="1904"/>
              </a:lnSpc>
            </a:pPr>
            <a:r>
              <a:rPr lang="en-US" sz="1400" spc="140">
                <a:solidFill>
                  <a:srgbClr val="000000"/>
                </a:solidFill>
                <a:latin typeface="Libre Franklin Light"/>
              </a:rPr>
              <a:t>SI UNA RELACIÓN DE COACHING NO FUNCIONA -POR EJEMPLO, SI ALGUIEN SOMETIDO A ESE PROCESO NO RESPONDE COMO SE ESPERA ES PORQUE HACEN FALTA DOS PARA ESTA CLASE ESPECIAL DE BAILE Y SI EL OTRO NO RESPONDE, ES PROBABLE QUE EL COACH ESTÉ DANDO LOS PASOS EQUIVOCADOS. SI EL COACHING REALMENTE NO FUNCIONA, HAY QUE TRATAR DE DESCUBRIR QUÉ INMOVILIZA A LA PERSONA ASISTIDA, SIN SUPONER QUE TODA LA RESPONSABILIDAD ES SUYA. SI UN INDIVIDUO NO RESPONDE A SUS ESFUERZOS DE COACHING, PROBABLEMENTE HAYA PROBLEMAS EN LA RELACIÓN. ANTES DE DICTAMINAR QUE ES IMPOSIBLE ASISTIRLO, TRATAR DE ASIGNARLE OTRO COACH.</a:t>
            </a:r>
          </a:p>
        </p:txBody>
      </p:sp>
      <p:sp>
        <p:nvSpPr>
          <p:cNvPr id="12" name="TextBox 12"/>
          <p:cNvSpPr txBox="1"/>
          <p:nvPr/>
        </p:nvSpPr>
        <p:spPr>
          <a:xfrm>
            <a:off x="4071718" y="1615334"/>
            <a:ext cx="4950362" cy="835152"/>
          </a:xfrm>
          <a:prstGeom prst="rect">
            <a:avLst/>
          </a:prstGeom>
        </p:spPr>
        <p:txBody>
          <a:bodyPr lIns="0" tIns="0" rIns="0" bIns="0" rtlCol="0" anchor="t">
            <a:spAutoFit/>
          </a:bodyPr>
          <a:lstStyle/>
          <a:p>
            <a:pPr algn="just">
              <a:lnSpc>
                <a:spcPts val="3264"/>
              </a:lnSpc>
            </a:pPr>
            <a:r>
              <a:rPr lang="en-US" sz="3200" spc="44">
                <a:solidFill>
                  <a:srgbClr val="0000FF"/>
                </a:solidFill>
                <a:latin typeface="Bebas Neue Bold"/>
              </a:rPr>
              <a:t>TODO EL MUNDO PUEDE RECIBIR COACHING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17" y="226423"/>
            <a:ext cx="9782464" cy="733726"/>
          </a:xfrm>
          <a:prstGeom prst="rect">
            <a:avLst/>
          </a:prstGeom>
        </p:spPr>
      </p:pic>
      <p:pic>
        <p:nvPicPr>
          <p:cNvPr id="3" name="Picture 3"/>
          <p:cNvPicPr>
            <a:picLocks noChangeAspect="1"/>
          </p:cNvPicPr>
          <p:nvPr/>
        </p:nvPicPr>
        <p:blipFill>
          <a:blip r:embed="rId4"/>
          <a:srcRect/>
          <a:stretch>
            <a:fillRect/>
          </a:stretch>
        </p:blipFill>
        <p:spPr>
          <a:xfrm>
            <a:off x="3928562" y="6704025"/>
            <a:ext cx="1890505" cy="217408"/>
          </a:xfrm>
          <a:prstGeom prst="rect">
            <a:avLst/>
          </a:prstGeom>
        </p:spPr>
      </p:pic>
      <p:sp>
        <p:nvSpPr>
          <p:cNvPr id="4" name="TextBox 4"/>
          <p:cNvSpPr txBox="1"/>
          <p:nvPr/>
        </p:nvSpPr>
        <p:spPr>
          <a:xfrm>
            <a:off x="359330" y="405961"/>
            <a:ext cx="9034940" cy="374650"/>
          </a:xfrm>
          <a:prstGeom prst="rect">
            <a:avLst/>
          </a:prstGeom>
        </p:spPr>
        <p:txBody>
          <a:bodyPr lIns="0" tIns="0" rIns="0" bIns="0" rtlCol="0" anchor="t">
            <a:spAutoFit/>
          </a:bodyPr>
          <a:lstStyle/>
          <a:p>
            <a:pPr algn="ctr">
              <a:lnSpc>
                <a:spcPts val="2974"/>
              </a:lnSpc>
            </a:pPr>
            <a:r>
              <a:rPr lang="en-US" sz="2499" spc="199">
                <a:solidFill>
                  <a:srgbClr val="FFFFFF"/>
                </a:solidFill>
                <a:latin typeface="Montserrat Classic Bold"/>
              </a:rPr>
              <a:t>MITOS MÁS COMUNES DEL COACHING</a:t>
            </a:r>
          </a:p>
        </p:txBody>
      </p:sp>
      <p:grpSp>
        <p:nvGrpSpPr>
          <p:cNvPr id="5" name="Group 5"/>
          <p:cNvGrpSpPr/>
          <p:nvPr/>
        </p:nvGrpSpPr>
        <p:grpSpPr>
          <a:xfrm>
            <a:off x="355249" y="2269117"/>
            <a:ext cx="3402597" cy="3375896"/>
            <a:chOff x="0" y="0"/>
            <a:chExt cx="812800" cy="806422"/>
          </a:xfrm>
        </p:grpSpPr>
        <p:sp>
          <p:nvSpPr>
            <p:cNvPr id="6" name="Freeform 6"/>
            <p:cNvSpPr/>
            <p:nvPr/>
          </p:nvSpPr>
          <p:spPr>
            <a:xfrm>
              <a:off x="50813" y="0"/>
              <a:ext cx="711174" cy="806422"/>
            </a:xfrm>
            <a:custGeom>
              <a:avLst/>
              <a:gdLst/>
              <a:ahLst/>
              <a:cxnLst/>
              <a:rect l="l" t="t" r="r" b="b"/>
              <a:pathLst>
                <a:path w="711174" h="806422">
                  <a:moveTo>
                    <a:pt x="355587" y="0"/>
                  </a:moveTo>
                  <a:cubicBezTo>
                    <a:pt x="558781" y="25607"/>
                    <a:pt x="711174" y="198409"/>
                    <a:pt x="711174" y="403211"/>
                  </a:cubicBezTo>
                  <a:cubicBezTo>
                    <a:pt x="711174" y="608012"/>
                    <a:pt x="558781" y="780815"/>
                    <a:pt x="355587" y="806422"/>
                  </a:cubicBezTo>
                  <a:cubicBezTo>
                    <a:pt x="152393" y="780815"/>
                    <a:pt x="0" y="608012"/>
                    <a:pt x="0" y="403211"/>
                  </a:cubicBezTo>
                  <a:cubicBezTo>
                    <a:pt x="0" y="198409"/>
                    <a:pt x="152393" y="25607"/>
                    <a:pt x="355587" y="0"/>
                  </a:cubicBezTo>
                  <a:close/>
                </a:path>
              </a:pathLst>
            </a:custGeom>
            <a:solidFill>
              <a:srgbClr val="000000">
                <a:alpha val="0"/>
              </a:srgbClr>
            </a:solidFill>
            <a:ln w="28575">
              <a:solidFill>
                <a:srgbClr val="404040"/>
              </a:solidFill>
            </a:ln>
          </p:spPr>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grpSp>
        <p:nvGrpSpPr>
          <p:cNvPr id="8" name="Group 8"/>
          <p:cNvGrpSpPr>
            <a:grpSpLocks noChangeAspect="1"/>
          </p:cNvGrpSpPr>
          <p:nvPr/>
        </p:nvGrpSpPr>
        <p:grpSpPr>
          <a:xfrm>
            <a:off x="588350" y="2488855"/>
            <a:ext cx="2936394" cy="2936394"/>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000FF"/>
            </a:solidFill>
          </p:spPr>
        </p:sp>
      </p:grpSp>
      <p:sp>
        <p:nvSpPr>
          <p:cNvPr id="10" name="TextBox 10"/>
          <p:cNvSpPr txBox="1"/>
          <p:nvPr/>
        </p:nvSpPr>
        <p:spPr>
          <a:xfrm>
            <a:off x="637248" y="3584555"/>
            <a:ext cx="2838599" cy="668820"/>
          </a:xfrm>
          <a:prstGeom prst="rect">
            <a:avLst/>
          </a:prstGeom>
        </p:spPr>
        <p:txBody>
          <a:bodyPr lIns="0" tIns="0" rIns="0" bIns="0" rtlCol="0" anchor="t">
            <a:spAutoFit/>
          </a:bodyPr>
          <a:lstStyle/>
          <a:p>
            <a:pPr algn="ctr">
              <a:lnSpc>
                <a:spcPts val="5332"/>
              </a:lnSpc>
            </a:pPr>
            <a:r>
              <a:rPr lang="en-US" sz="3921" spc="392">
                <a:solidFill>
                  <a:srgbClr val="FFFFFF"/>
                </a:solidFill>
                <a:latin typeface="Bebas Neue Cyrillic"/>
              </a:rPr>
              <a:t>MITO 9</a:t>
            </a:r>
          </a:p>
        </p:txBody>
      </p:sp>
      <p:sp>
        <p:nvSpPr>
          <p:cNvPr id="11" name="TextBox 11"/>
          <p:cNvSpPr txBox="1"/>
          <p:nvPr/>
        </p:nvSpPr>
        <p:spPr>
          <a:xfrm>
            <a:off x="4071718" y="2650730"/>
            <a:ext cx="4950362" cy="3572002"/>
          </a:xfrm>
          <a:prstGeom prst="rect">
            <a:avLst/>
          </a:prstGeom>
        </p:spPr>
        <p:txBody>
          <a:bodyPr lIns="0" tIns="0" rIns="0" bIns="0" rtlCol="0" anchor="t">
            <a:spAutoFit/>
          </a:bodyPr>
          <a:lstStyle/>
          <a:p>
            <a:pPr algn="just">
              <a:lnSpc>
                <a:spcPts val="1904"/>
              </a:lnSpc>
            </a:pPr>
            <a:r>
              <a:rPr lang="en-US" sz="1400" spc="140">
                <a:solidFill>
                  <a:srgbClr val="000000"/>
                </a:solidFill>
                <a:latin typeface="Libre Franklin Light"/>
              </a:rPr>
              <a:t>MUCHOS EJECUTIVOS CONSIDERAN AL COACHING COMO UNA HABILIDAD MENOR, ES DECIR, QUE NO TIENE UN EFECTO INMEDIATO EN LAS CIFRAS. PIENSAN QUE UNO SE LIMITA A ESCUCHAR, Y SE PREGUNTAN: ¿CUÁL ES EL BENEFICIO? PERO LO CIERTO ES QUE EL COACHING PRODUCE RESULTADOS MÁS CONSISTENTES QUE MUCHOS OTROS ENFOQUES DE GESTIÓN. PARA EMPEZAR, DESARROLLA LA CREATIVIDAD DE LA GENTE, LA ALIENTA A SER MÁS FLEXIBLE, A ADAPTARSE A SITUACIONES NUEVAS. ESTA CLASE DE RESPUESTA DE LOS EMPLEADOS PUEDE TENER UN EFECTO SUSTANCIAL EN LOS INGRESOS DE UNA EMPRESA. </a:t>
            </a:r>
          </a:p>
        </p:txBody>
      </p:sp>
      <p:sp>
        <p:nvSpPr>
          <p:cNvPr id="12" name="TextBox 12"/>
          <p:cNvSpPr txBox="1"/>
          <p:nvPr/>
        </p:nvSpPr>
        <p:spPr>
          <a:xfrm>
            <a:off x="4071718" y="1734206"/>
            <a:ext cx="4950362" cy="835152"/>
          </a:xfrm>
          <a:prstGeom prst="rect">
            <a:avLst/>
          </a:prstGeom>
        </p:spPr>
        <p:txBody>
          <a:bodyPr lIns="0" tIns="0" rIns="0" bIns="0" rtlCol="0" anchor="t">
            <a:spAutoFit/>
          </a:bodyPr>
          <a:lstStyle/>
          <a:p>
            <a:pPr algn="just">
              <a:lnSpc>
                <a:spcPts val="3264"/>
              </a:lnSpc>
            </a:pPr>
            <a:r>
              <a:rPr lang="en-US" sz="3200" spc="44">
                <a:solidFill>
                  <a:srgbClr val="0000FF"/>
                </a:solidFill>
                <a:latin typeface="Bebas Neue Bold"/>
              </a:rPr>
              <a:t>EL COACHING NO SUMA PUNTOS A LA CUENTA DE RESULTADOS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17" y="226423"/>
            <a:ext cx="9782464" cy="733726"/>
          </a:xfrm>
          <a:prstGeom prst="rect">
            <a:avLst/>
          </a:prstGeom>
        </p:spPr>
      </p:pic>
      <p:pic>
        <p:nvPicPr>
          <p:cNvPr id="3" name="Picture 3"/>
          <p:cNvPicPr>
            <a:picLocks noChangeAspect="1"/>
          </p:cNvPicPr>
          <p:nvPr/>
        </p:nvPicPr>
        <p:blipFill>
          <a:blip r:embed="rId4"/>
          <a:srcRect/>
          <a:stretch>
            <a:fillRect/>
          </a:stretch>
        </p:blipFill>
        <p:spPr>
          <a:xfrm>
            <a:off x="3928562" y="6704025"/>
            <a:ext cx="1890505" cy="217408"/>
          </a:xfrm>
          <a:prstGeom prst="rect">
            <a:avLst/>
          </a:prstGeom>
        </p:spPr>
      </p:pic>
      <p:sp>
        <p:nvSpPr>
          <p:cNvPr id="4" name="TextBox 4"/>
          <p:cNvSpPr txBox="1"/>
          <p:nvPr/>
        </p:nvSpPr>
        <p:spPr>
          <a:xfrm>
            <a:off x="359330" y="405961"/>
            <a:ext cx="9034940" cy="374650"/>
          </a:xfrm>
          <a:prstGeom prst="rect">
            <a:avLst/>
          </a:prstGeom>
        </p:spPr>
        <p:txBody>
          <a:bodyPr lIns="0" tIns="0" rIns="0" bIns="0" rtlCol="0" anchor="t">
            <a:spAutoFit/>
          </a:bodyPr>
          <a:lstStyle/>
          <a:p>
            <a:pPr algn="ctr">
              <a:lnSpc>
                <a:spcPts val="2974"/>
              </a:lnSpc>
            </a:pPr>
            <a:r>
              <a:rPr lang="en-US" sz="2499" spc="199">
                <a:solidFill>
                  <a:srgbClr val="FFFFFF"/>
                </a:solidFill>
                <a:latin typeface="Montserrat Classic Bold"/>
              </a:rPr>
              <a:t>MITOS MÁS COMUNES DEL COACHING</a:t>
            </a:r>
          </a:p>
        </p:txBody>
      </p:sp>
      <p:grpSp>
        <p:nvGrpSpPr>
          <p:cNvPr id="5" name="Group 5"/>
          <p:cNvGrpSpPr/>
          <p:nvPr/>
        </p:nvGrpSpPr>
        <p:grpSpPr>
          <a:xfrm>
            <a:off x="355249" y="2269117"/>
            <a:ext cx="3402597" cy="3375896"/>
            <a:chOff x="0" y="0"/>
            <a:chExt cx="812800" cy="806422"/>
          </a:xfrm>
        </p:grpSpPr>
        <p:sp>
          <p:nvSpPr>
            <p:cNvPr id="6" name="Freeform 6"/>
            <p:cNvSpPr/>
            <p:nvPr/>
          </p:nvSpPr>
          <p:spPr>
            <a:xfrm>
              <a:off x="50813" y="0"/>
              <a:ext cx="711174" cy="806422"/>
            </a:xfrm>
            <a:custGeom>
              <a:avLst/>
              <a:gdLst/>
              <a:ahLst/>
              <a:cxnLst/>
              <a:rect l="l" t="t" r="r" b="b"/>
              <a:pathLst>
                <a:path w="711174" h="806422">
                  <a:moveTo>
                    <a:pt x="355587" y="0"/>
                  </a:moveTo>
                  <a:cubicBezTo>
                    <a:pt x="558781" y="25607"/>
                    <a:pt x="711174" y="198409"/>
                    <a:pt x="711174" y="403211"/>
                  </a:cubicBezTo>
                  <a:cubicBezTo>
                    <a:pt x="711174" y="608012"/>
                    <a:pt x="558781" y="780815"/>
                    <a:pt x="355587" y="806422"/>
                  </a:cubicBezTo>
                  <a:cubicBezTo>
                    <a:pt x="152393" y="780815"/>
                    <a:pt x="0" y="608012"/>
                    <a:pt x="0" y="403211"/>
                  </a:cubicBezTo>
                  <a:cubicBezTo>
                    <a:pt x="0" y="198409"/>
                    <a:pt x="152393" y="25607"/>
                    <a:pt x="355587" y="0"/>
                  </a:cubicBezTo>
                  <a:close/>
                </a:path>
              </a:pathLst>
            </a:custGeom>
            <a:solidFill>
              <a:srgbClr val="000000">
                <a:alpha val="0"/>
              </a:srgbClr>
            </a:solidFill>
            <a:ln w="28575">
              <a:solidFill>
                <a:srgbClr val="404040"/>
              </a:solidFill>
            </a:ln>
          </p:spPr>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grpSp>
        <p:nvGrpSpPr>
          <p:cNvPr id="8" name="Group 8"/>
          <p:cNvGrpSpPr>
            <a:grpSpLocks noChangeAspect="1"/>
          </p:cNvGrpSpPr>
          <p:nvPr/>
        </p:nvGrpSpPr>
        <p:grpSpPr>
          <a:xfrm>
            <a:off x="588350" y="2488855"/>
            <a:ext cx="2936394" cy="2936394"/>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000FF"/>
            </a:solidFill>
          </p:spPr>
        </p:sp>
      </p:grpSp>
      <p:sp>
        <p:nvSpPr>
          <p:cNvPr id="10" name="TextBox 10"/>
          <p:cNvSpPr txBox="1"/>
          <p:nvPr/>
        </p:nvSpPr>
        <p:spPr>
          <a:xfrm>
            <a:off x="637248" y="3584555"/>
            <a:ext cx="2838599" cy="668820"/>
          </a:xfrm>
          <a:prstGeom prst="rect">
            <a:avLst/>
          </a:prstGeom>
        </p:spPr>
        <p:txBody>
          <a:bodyPr lIns="0" tIns="0" rIns="0" bIns="0" rtlCol="0" anchor="t">
            <a:spAutoFit/>
          </a:bodyPr>
          <a:lstStyle/>
          <a:p>
            <a:pPr algn="ctr">
              <a:lnSpc>
                <a:spcPts val="5332"/>
              </a:lnSpc>
            </a:pPr>
            <a:r>
              <a:rPr lang="en-US" sz="3921" spc="392">
                <a:solidFill>
                  <a:srgbClr val="FFFFFF"/>
                </a:solidFill>
                <a:latin typeface="Bebas Neue Cyrillic"/>
              </a:rPr>
              <a:t>MITO 10</a:t>
            </a:r>
          </a:p>
        </p:txBody>
      </p:sp>
      <p:sp>
        <p:nvSpPr>
          <p:cNvPr id="11" name="TextBox 11"/>
          <p:cNvSpPr txBox="1"/>
          <p:nvPr/>
        </p:nvSpPr>
        <p:spPr>
          <a:xfrm>
            <a:off x="4071718" y="3089789"/>
            <a:ext cx="4950362" cy="2381377"/>
          </a:xfrm>
          <a:prstGeom prst="rect">
            <a:avLst/>
          </a:prstGeom>
        </p:spPr>
        <p:txBody>
          <a:bodyPr lIns="0" tIns="0" rIns="0" bIns="0" rtlCol="0" anchor="t">
            <a:spAutoFit/>
          </a:bodyPr>
          <a:lstStyle/>
          <a:p>
            <a:pPr algn="just">
              <a:lnSpc>
                <a:spcPts val="1904"/>
              </a:lnSpc>
            </a:pPr>
            <a:r>
              <a:rPr lang="en-US" sz="1400" spc="140">
                <a:solidFill>
                  <a:srgbClr val="000000"/>
                </a:solidFill>
                <a:latin typeface="Libre Franklin Light"/>
              </a:rPr>
              <a:t>EN PRINCIPIO NADA LIMITA A LAS PERSONAS QUE DESEEN SER COACHES, NO OBSTANTE SI ES NECESARIO REUNIR UN MÍNIMO DE CONDICIONANTES, EL COACH DEBE TENER EQUILIBRIO PSÍQUICO, UNA BUENA DOSIS DE VOCACIÓN EN EL ACOMPAÑAMIENTO DE LOS DEMÁS, TENER MUY CLAROS SUS VALORES PERSONALES Y QUE ESTOS ESTÉN EN LÍNEA CON LOS PRINCIPALES VALORES DE LA PROFESIÓN DEL COACHING. </a:t>
            </a:r>
          </a:p>
        </p:txBody>
      </p:sp>
      <p:sp>
        <p:nvSpPr>
          <p:cNvPr id="12" name="TextBox 12"/>
          <p:cNvSpPr txBox="1"/>
          <p:nvPr/>
        </p:nvSpPr>
        <p:spPr>
          <a:xfrm>
            <a:off x="4071718" y="2500114"/>
            <a:ext cx="4950362" cy="425577"/>
          </a:xfrm>
          <a:prstGeom prst="rect">
            <a:avLst/>
          </a:prstGeom>
        </p:spPr>
        <p:txBody>
          <a:bodyPr lIns="0" tIns="0" rIns="0" bIns="0" rtlCol="0" anchor="t">
            <a:spAutoFit/>
          </a:bodyPr>
          <a:lstStyle/>
          <a:p>
            <a:pPr algn="just">
              <a:lnSpc>
                <a:spcPts val="3264"/>
              </a:lnSpc>
            </a:pPr>
            <a:r>
              <a:rPr lang="en-US" sz="3200" spc="44">
                <a:solidFill>
                  <a:srgbClr val="0000FF"/>
                </a:solidFill>
                <a:latin typeface="Bebas Neue Bold"/>
              </a:rPr>
              <a:t>TODO EL MUNDO PUEDE SER COACH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17" y="226423"/>
            <a:ext cx="9782464" cy="733726"/>
          </a:xfrm>
          <a:prstGeom prst="rect">
            <a:avLst/>
          </a:prstGeom>
        </p:spPr>
      </p:pic>
      <p:pic>
        <p:nvPicPr>
          <p:cNvPr id="3" name="Picture 3"/>
          <p:cNvPicPr>
            <a:picLocks noChangeAspect="1"/>
          </p:cNvPicPr>
          <p:nvPr/>
        </p:nvPicPr>
        <p:blipFill>
          <a:blip r:embed="rId4"/>
          <a:srcRect/>
          <a:stretch>
            <a:fillRect/>
          </a:stretch>
        </p:blipFill>
        <p:spPr>
          <a:xfrm>
            <a:off x="3928562" y="6704025"/>
            <a:ext cx="1890505" cy="217408"/>
          </a:xfrm>
          <a:prstGeom prst="rect">
            <a:avLst/>
          </a:prstGeom>
        </p:spPr>
      </p:pic>
      <p:sp>
        <p:nvSpPr>
          <p:cNvPr id="4" name="TextBox 4"/>
          <p:cNvSpPr txBox="1"/>
          <p:nvPr/>
        </p:nvSpPr>
        <p:spPr>
          <a:xfrm>
            <a:off x="359330" y="405961"/>
            <a:ext cx="9034940" cy="374650"/>
          </a:xfrm>
          <a:prstGeom prst="rect">
            <a:avLst/>
          </a:prstGeom>
        </p:spPr>
        <p:txBody>
          <a:bodyPr lIns="0" tIns="0" rIns="0" bIns="0" rtlCol="0" anchor="t">
            <a:spAutoFit/>
          </a:bodyPr>
          <a:lstStyle/>
          <a:p>
            <a:pPr algn="ctr">
              <a:lnSpc>
                <a:spcPts val="2974"/>
              </a:lnSpc>
            </a:pPr>
            <a:r>
              <a:rPr lang="en-US" sz="2499" spc="199">
                <a:solidFill>
                  <a:srgbClr val="FFFFFF"/>
                </a:solidFill>
                <a:latin typeface="Montserrat Classic Bold"/>
              </a:rPr>
              <a:t>MITOS MÁS COMUNES DEL COACHING</a:t>
            </a:r>
          </a:p>
        </p:txBody>
      </p:sp>
      <p:grpSp>
        <p:nvGrpSpPr>
          <p:cNvPr id="5" name="Group 5"/>
          <p:cNvGrpSpPr/>
          <p:nvPr/>
        </p:nvGrpSpPr>
        <p:grpSpPr>
          <a:xfrm>
            <a:off x="355249" y="2269117"/>
            <a:ext cx="3402597" cy="3375896"/>
            <a:chOff x="0" y="0"/>
            <a:chExt cx="812800" cy="806422"/>
          </a:xfrm>
        </p:grpSpPr>
        <p:sp>
          <p:nvSpPr>
            <p:cNvPr id="6" name="Freeform 6"/>
            <p:cNvSpPr/>
            <p:nvPr/>
          </p:nvSpPr>
          <p:spPr>
            <a:xfrm>
              <a:off x="50813" y="0"/>
              <a:ext cx="711174" cy="806422"/>
            </a:xfrm>
            <a:custGeom>
              <a:avLst/>
              <a:gdLst/>
              <a:ahLst/>
              <a:cxnLst/>
              <a:rect l="l" t="t" r="r" b="b"/>
              <a:pathLst>
                <a:path w="711174" h="806422">
                  <a:moveTo>
                    <a:pt x="355587" y="0"/>
                  </a:moveTo>
                  <a:cubicBezTo>
                    <a:pt x="558781" y="25607"/>
                    <a:pt x="711174" y="198409"/>
                    <a:pt x="711174" y="403211"/>
                  </a:cubicBezTo>
                  <a:cubicBezTo>
                    <a:pt x="711174" y="608012"/>
                    <a:pt x="558781" y="780815"/>
                    <a:pt x="355587" y="806422"/>
                  </a:cubicBezTo>
                  <a:cubicBezTo>
                    <a:pt x="152393" y="780815"/>
                    <a:pt x="0" y="608012"/>
                    <a:pt x="0" y="403211"/>
                  </a:cubicBezTo>
                  <a:cubicBezTo>
                    <a:pt x="0" y="198409"/>
                    <a:pt x="152393" y="25607"/>
                    <a:pt x="355587" y="0"/>
                  </a:cubicBezTo>
                  <a:close/>
                </a:path>
              </a:pathLst>
            </a:custGeom>
            <a:solidFill>
              <a:srgbClr val="000000">
                <a:alpha val="0"/>
              </a:srgbClr>
            </a:solidFill>
            <a:ln w="28575">
              <a:solidFill>
                <a:srgbClr val="404040"/>
              </a:solidFill>
            </a:ln>
          </p:spPr>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grpSp>
        <p:nvGrpSpPr>
          <p:cNvPr id="8" name="Group 8"/>
          <p:cNvGrpSpPr>
            <a:grpSpLocks noChangeAspect="1"/>
          </p:cNvGrpSpPr>
          <p:nvPr/>
        </p:nvGrpSpPr>
        <p:grpSpPr>
          <a:xfrm>
            <a:off x="588350" y="2488855"/>
            <a:ext cx="2936394" cy="2936394"/>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000FF"/>
            </a:solidFill>
          </p:spPr>
        </p:sp>
      </p:grpSp>
      <p:sp>
        <p:nvSpPr>
          <p:cNvPr id="10" name="TextBox 10"/>
          <p:cNvSpPr txBox="1"/>
          <p:nvPr/>
        </p:nvSpPr>
        <p:spPr>
          <a:xfrm>
            <a:off x="637248" y="3584555"/>
            <a:ext cx="2838599" cy="668820"/>
          </a:xfrm>
          <a:prstGeom prst="rect">
            <a:avLst/>
          </a:prstGeom>
        </p:spPr>
        <p:txBody>
          <a:bodyPr lIns="0" tIns="0" rIns="0" bIns="0" rtlCol="0" anchor="t">
            <a:spAutoFit/>
          </a:bodyPr>
          <a:lstStyle/>
          <a:p>
            <a:pPr algn="ctr">
              <a:lnSpc>
                <a:spcPts val="5332"/>
              </a:lnSpc>
            </a:pPr>
            <a:r>
              <a:rPr lang="en-US" sz="3921" spc="392">
                <a:solidFill>
                  <a:srgbClr val="FFFFFF"/>
                </a:solidFill>
                <a:latin typeface="Bebas Neue Cyrillic"/>
              </a:rPr>
              <a:t>MITO 11</a:t>
            </a:r>
          </a:p>
        </p:txBody>
      </p:sp>
      <p:sp>
        <p:nvSpPr>
          <p:cNvPr id="11" name="TextBox 11"/>
          <p:cNvSpPr txBox="1"/>
          <p:nvPr/>
        </p:nvSpPr>
        <p:spPr>
          <a:xfrm>
            <a:off x="4071718" y="3876306"/>
            <a:ext cx="4950362" cy="1190752"/>
          </a:xfrm>
          <a:prstGeom prst="rect">
            <a:avLst/>
          </a:prstGeom>
        </p:spPr>
        <p:txBody>
          <a:bodyPr lIns="0" tIns="0" rIns="0" bIns="0" rtlCol="0" anchor="t">
            <a:spAutoFit/>
          </a:bodyPr>
          <a:lstStyle/>
          <a:p>
            <a:pPr algn="just">
              <a:lnSpc>
                <a:spcPts val="1904"/>
              </a:lnSpc>
            </a:pPr>
            <a:r>
              <a:rPr lang="en-US" sz="1400" spc="140">
                <a:solidFill>
                  <a:srgbClr val="000000"/>
                </a:solidFill>
                <a:latin typeface="Libre Franklin Light"/>
              </a:rPr>
              <a:t>NADA MÁS LEJOS DE LA REALIDAD, EL COACHING SE PUEDE TRABAJAR EN TODOS LOS ASPECTOS Y CON TODO TIPO DE PERSONAS CON REALIDADES TOTALMENTE DISTINTAS UNA DE LA OTRA.</a:t>
            </a:r>
          </a:p>
        </p:txBody>
      </p:sp>
      <p:sp>
        <p:nvSpPr>
          <p:cNvPr id="12" name="TextBox 12"/>
          <p:cNvSpPr txBox="1"/>
          <p:nvPr/>
        </p:nvSpPr>
        <p:spPr>
          <a:xfrm>
            <a:off x="4071718" y="2904222"/>
            <a:ext cx="4950362" cy="835152"/>
          </a:xfrm>
          <a:prstGeom prst="rect">
            <a:avLst/>
          </a:prstGeom>
        </p:spPr>
        <p:txBody>
          <a:bodyPr lIns="0" tIns="0" rIns="0" bIns="0" rtlCol="0" anchor="t">
            <a:spAutoFit/>
          </a:bodyPr>
          <a:lstStyle/>
          <a:p>
            <a:pPr algn="just">
              <a:lnSpc>
                <a:spcPts val="3264"/>
              </a:lnSpc>
            </a:pPr>
            <a:r>
              <a:rPr lang="en-US" sz="3200" spc="44">
                <a:solidFill>
                  <a:srgbClr val="0000FF"/>
                </a:solidFill>
                <a:latin typeface="Bebas Neue Bold"/>
              </a:rPr>
              <a:t>EL COACHING ES SÓLO PARA GENTE IMPORTANTE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17" y="226423"/>
            <a:ext cx="9782464" cy="733726"/>
          </a:xfrm>
          <a:prstGeom prst="rect">
            <a:avLst/>
          </a:prstGeom>
        </p:spPr>
      </p:pic>
      <p:pic>
        <p:nvPicPr>
          <p:cNvPr id="3" name="Picture 3"/>
          <p:cNvPicPr>
            <a:picLocks noChangeAspect="1"/>
          </p:cNvPicPr>
          <p:nvPr/>
        </p:nvPicPr>
        <p:blipFill>
          <a:blip r:embed="rId4"/>
          <a:srcRect/>
          <a:stretch>
            <a:fillRect/>
          </a:stretch>
        </p:blipFill>
        <p:spPr>
          <a:xfrm>
            <a:off x="3928562" y="6704025"/>
            <a:ext cx="1890505" cy="217408"/>
          </a:xfrm>
          <a:prstGeom prst="rect">
            <a:avLst/>
          </a:prstGeom>
        </p:spPr>
      </p:pic>
      <p:sp>
        <p:nvSpPr>
          <p:cNvPr id="4" name="TextBox 4"/>
          <p:cNvSpPr txBox="1"/>
          <p:nvPr/>
        </p:nvSpPr>
        <p:spPr>
          <a:xfrm>
            <a:off x="359330" y="405961"/>
            <a:ext cx="9034940" cy="374650"/>
          </a:xfrm>
          <a:prstGeom prst="rect">
            <a:avLst/>
          </a:prstGeom>
        </p:spPr>
        <p:txBody>
          <a:bodyPr lIns="0" tIns="0" rIns="0" bIns="0" rtlCol="0" anchor="t">
            <a:spAutoFit/>
          </a:bodyPr>
          <a:lstStyle/>
          <a:p>
            <a:pPr algn="ctr">
              <a:lnSpc>
                <a:spcPts val="2974"/>
              </a:lnSpc>
            </a:pPr>
            <a:r>
              <a:rPr lang="en-US" sz="2499" spc="199">
                <a:solidFill>
                  <a:srgbClr val="FFFFFF"/>
                </a:solidFill>
                <a:latin typeface="Montserrat Classic Bold"/>
              </a:rPr>
              <a:t>MITOS MÁS COMUNES DEL COACHING</a:t>
            </a:r>
          </a:p>
        </p:txBody>
      </p:sp>
      <p:grpSp>
        <p:nvGrpSpPr>
          <p:cNvPr id="5" name="Group 5"/>
          <p:cNvGrpSpPr/>
          <p:nvPr/>
        </p:nvGrpSpPr>
        <p:grpSpPr>
          <a:xfrm>
            <a:off x="355249" y="2269117"/>
            <a:ext cx="3402597" cy="3375896"/>
            <a:chOff x="0" y="0"/>
            <a:chExt cx="812800" cy="806422"/>
          </a:xfrm>
        </p:grpSpPr>
        <p:sp>
          <p:nvSpPr>
            <p:cNvPr id="6" name="Freeform 6"/>
            <p:cNvSpPr/>
            <p:nvPr/>
          </p:nvSpPr>
          <p:spPr>
            <a:xfrm>
              <a:off x="50813" y="0"/>
              <a:ext cx="711174" cy="806422"/>
            </a:xfrm>
            <a:custGeom>
              <a:avLst/>
              <a:gdLst/>
              <a:ahLst/>
              <a:cxnLst/>
              <a:rect l="l" t="t" r="r" b="b"/>
              <a:pathLst>
                <a:path w="711174" h="806422">
                  <a:moveTo>
                    <a:pt x="355587" y="0"/>
                  </a:moveTo>
                  <a:cubicBezTo>
                    <a:pt x="558781" y="25607"/>
                    <a:pt x="711174" y="198409"/>
                    <a:pt x="711174" y="403211"/>
                  </a:cubicBezTo>
                  <a:cubicBezTo>
                    <a:pt x="711174" y="608012"/>
                    <a:pt x="558781" y="780815"/>
                    <a:pt x="355587" y="806422"/>
                  </a:cubicBezTo>
                  <a:cubicBezTo>
                    <a:pt x="152393" y="780815"/>
                    <a:pt x="0" y="608012"/>
                    <a:pt x="0" y="403211"/>
                  </a:cubicBezTo>
                  <a:cubicBezTo>
                    <a:pt x="0" y="198409"/>
                    <a:pt x="152393" y="25607"/>
                    <a:pt x="355587" y="0"/>
                  </a:cubicBezTo>
                  <a:close/>
                </a:path>
              </a:pathLst>
            </a:custGeom>
            <a:solidFill>
              <a:srgbClr val="000000">
                <a:alpha val="0"/>
              </a:srgbClr>
            </a:solidFill>
            <a:ln w="28575">
              <a:solidFill>
                <a:srgbClr val="404040"/>
              </a:solidFill>
            </a:ln>
          </p:spPr>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grpSp>
        <p:nvGrpSpPr>
          <p:cNvPr id="8" name="Group 8"/>
          <p:cNvGrpSpPr>
            <a:grpSpLocks noChangeAspect="1"/>
          </p:cNvGrpSpPr>
          <p:nvPr/>
        </p:nvGrpSpPr>
        <p:grpSpPr>
          <a:xfrm>
            <a:off x="588350" y="2488855"/>
            <a:ext cx="2936394" cy="2936394"/>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000FF"/>
            </a:solidFill>
          </p:spPr>
        </p:sp>
      </p:grpSp>
      <p:sp>
        <p:nvSpPr>
          <p:cNvPr id="10" name="TextBox 10"/>
          <p:cNvSpPr txBox="1"/>
          <p:nvPr/>
        </p:nvSpPr>
        <p:spPr>
          <a:xfrm>
            <a:off x="637248" y="3584555"/>
            <a:ext cx="2838599" cy="668820"/>
          </a:xfrm>
          <a:prstGeom prst="rect">
            <a:avLst/>
          </a:prstGeom>
        </p:spPr>
        <p:txBody>
          <a:bodyPr lIns="0" tIns="0" rIns="0" bIns="0" rtlCol="0" anchor="t">
            <a:spAutoFit/>
          </a:bodyPr>
          <a:lstStyle/>
          <a:p>
            <a:pPr algn="ctr">
              <a:lnSpc>
                <a:spcPts val="5332"/>
              </a:lnSpc>
            </a:pPr>
            <a:r>
              <a:rPr lang="en-US" sz="3921" spc="392">
                <a:solidFill>
                  <a:srgbClr val="FFFFFF"/>
                </a:solidFill>
                <a:latin typeface="Bebas Neue Cyrillic"/>
              </a:rPr>
              <a:t>MITO 12</a:t>
            </a:r>
          </a:p>
        </p:txBody>
      </p:sp>
      <p:sp>
        <p:nvSpPr>
          <p:cNvPr id="11" name="TextBox 11"/>
          <p:cNvSpPr txBox="1"/>
          <p:nvPr/>
        </p:nvSpPr>
        <p:spPr>
          <a:xfrm>
            <a:off x="4071718" y="3191938"/>
            <a:ext cx="4950362" cy="2143252"/>
          </a:xfrm>
          <a:prstGeom prst="rect">
            <a:avLst/>
          </a:prstGeom>
        </p:spPr>
        <p:txBody>
          <a:bodyPr lIns="0" tIns="0" rIns="0" bIns="0" rtlCol="0" anchor="t">
            <a:spAutoFit/>
          </a:bodyPr>
          <a:lstStyle/>
          <a:p>
            <a:pPr algn="just">
              <a:lnSpc>
                <a:spcPts val="1904"/>
              </a:lnSpc>
            </a:pPr>
            <a:r>
              <a:rPr lang="en-US" sz="1400" spc="140">
                <a:solidFill>
                  <a:srgbClr val="000000"/>
                </a:solidFill>
                <a:latin typeface="Libre Franklin Light"/>
              </a:rPr>
              <a:t>GRAVE ERROR DE NUEVO, EL COACHING SE REMONTA INCLUSO A LA ÉPOCA DE SÓCRATES... POR DECIR ALGÚN DATO DE FORMA REFLEXIVA HACIA EL PASADO, EN DATOS DE PRESENTE PODEMOS DECIR QUE ACTUALMENTE SE MUEVE UN NEGOCIO DE MILLONES DE DÓLARES... </a:t>
            </a:r>
          </a:p>
          <a:p>
            <a:pPr algn="just">
              <a:lnSpc>
                <a:spcPts val="1904"/>
              </a:lnSpc>
            </a:pPr>
            <a:endParaRPr lang="en-US" sz="1400" spc="140">
              <a:solidFill>
                <a:srgbClr val="000000"/>
              </a:solidFill>
              <a:latin typeface="Libre Franklin Light"/>
            </a:endParaRPr>
          </a:p>
          <a:p>
            <a:pPr algn="just">
              <a:lnSpc>
                <a:spcPts val="1904"/>
              </a:lnSpc>
            </a:pPr>
            <a:r>
              <a:rPr lang="en-US" sz="1400" spc="140">
                <a:solidFill>
                  <a:srgbClr val="000000"/>
                </a:solidFill>
                <a:latin typeface="Libre Franklin Light"/>
              </a:rPr>
              <a:t>EL COACHING ESTÁ DE MODA PERO NO ES UNA MODA.</a:t>
            </a:r>
          </a:p>
        </p:txBody>
      </p:sp>
      <p:sp>
        <p:nvSpPr>
          <p:cNvPr id="12" name="TextBox 12"/>
          <p:cNvSpPr txBox="1"/>
          <p:nvPr/>
        </p:nvSpPr>
        <p:spPr>
          <a:xfrm>
            <a:off x="4071718" y="2636064"/>
            <a:ext cx="4950362" cy="425577"/>
          </a:xfrm>
          <a:prstGeom prst="rect">
            <a:avLst/>
          </a:prstGeom>
        </p:spPr>
        <p:txBody>
          <a:bodyPr lIns="0" tIns="0" rIns="0" bIns="0" rtlCol="0" anchor="t">
            <a:spAutoFit/>
          </a:bodyPr>
          <a:lstStyle/>
          <a:p>
            <a:pPr algn="just">
              <a:lnSpc>
                <a:spcPts val="3264"/>
              </a:lnSpc>
            </a:pPr>
            <a:r>
              <a:rPr lang="en-US" sz="3200" spc="44">
                <a:solidFill>
                  <a:srgbClr val="0000FF"/>
                </a:solidFill>
                <a:latin typeface="Bebas Neue Bold"/>
              </a:rPr>
              <a:t>EL COACHING ES UNA MODA PASAJERA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876800" y="1806366"/>
            <a:ext cx="4397515" cy="4397497"/>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1748" r="-28250"/>
              </a:stretch>
            </a:blipFill>
          </p:spPr>
        </p:sp>
      </p:grpSp>
      <p:grpSp>
        <p:nvGrpSpPr>
          <p:cNvPr id="4" name="Group 4"/>
          <p:cNvGrpSpPr/>
          <p:nvPr/>
        </p:nvGrpSpPr>
        <p:grpSpPr>
          <a:xfrm>
            <a:off x="0" y="227545"/>
            <a:ext cx="9753600" cy="717540"/>
            <a:chOff x="0" y="0"/>
            <a:chExt cx="4639733" cy="341330"/>
          </a:xfrm>
        </p:grpSpPr>
        <p:sp>
          <p:nvSpPr>
            <p:cNvPr id="5" name="Freeform 5"/>
            <p:cNvSpPr/>
            <p:nvPr/>
          </p:nvSpPr>
          <p:spPr>
            <a:xfrm>
              <a:off x="0" y="0"/>
              <a:ext cx="4639733" cy="341330"/>
            </a:xfrm>
            <a:custGeom>
              <a:avLst/>
              <a:gdLst/>
              <a:ahLst/>
              <a:cxnLst/>
              <a:rect l="l" t="t" r="r" b="b"/>
              <a:pathLst>
                <a:path w="4639733" h="341330">
                  <a:moveTo>
                    <a:pt x="0" y="0"/>
                  </a:moveTo>
                  <a:lnTo>
                    <a:pt x="4639733" y="0"/>
                  </a:lnTo>
                  <a:lnTo>
                    <a:pt x="4639733" y="341330"/>
                  </a:lnTo>
                  <a:lnTo>
                    <a:pt x="0" y="341330"/>
                  </a:lnTo>
                  <a:close/>
                </a:path>
              </a:pathLst>
            </a:custGeom>
            <a:solidFill>
              <a:srgbClr val="0000FF"/>
            </a:solidFill>
          </p:spPr>
        </p:sp>
      </p:grpSp>
      <p:pic>
        <p:nvPicPr>
          <p:cNvPr id="6" name="Picture 6"/>
          <p:cNvPicPr>
            <a:picLocks noChangeAspect="1"/>
          </p:cNvPicPr>
          <p:nvPr/>
        </p:nvPicPr>
        <p:blipFill>
          <a:blip r:embed="rId3"/>
          <a:srcRect/>
          <a:stretch>
            <a:fillRect/>
          </a:stretch>
        </p:blipFill>
        <p:spPr>
          <a:xfrm>
            <a:off x="5933230" y="6583680"/>
            <a:ext cx="2284654" cy="262735"/>
          </a:xfrm>
          <a:prstGeom prst="rect">
            <a:avLst/>
          </a:prstGeom>
        </p:spPr>
      </p:pic>
      <p:sp>
        <p:nvSpPr>
          <p:cNvPr id="7" name="TextBox 7"/>
          <p:cNvSpPr txBox="1"/>
          <p:nvPr/>
        </p:nvSpPr>
        <p:spPr>
          <a:xfrm>
            <a:off x="3527450" y="359620"/>
            <a:ext cx="2698700" cy="405765"/>
          </a:xfrm>
          <a:prstGeom prst="rect">
            <a:avLst/>
          </a:prstGeom>
        </p:spPr>
        <p:txBody>
          <a:bodyPr lIns="0" tIns="0" rIns="0" bIns="0" rtlCol="0" anchor="t">
            <a:spAutoFit/>
          </a:bodyPr>
          <a:lstStyle/>
          <a:p>
            <a:pPr algn="ctr">
              <a:lnSpc>
                <a:spcPts val="3359"/>
              </a:lnSpc>
            </a:pPr>
            <a:r>
              <a:rPr lang="en-US" sz="2399">
                <a:solidFill>
                  <a:srgbClr val="FFFFFF"/>
                </a:solidFill>
                <a:latin typeface="Montserrat Classic Bold"/>
              </a:rPr>
              <a:t>BRAINSTORMING</a:t>
            </a:r>
          </a:p>
        </p:txBody>
      </p:sp>
      <p:sp>
        <p:nvSpPr>
          <p:cNvPr id="8" name="TextBox 8"/>
          <p:cNvSpPr txBox="1"/>
          <p:nvPr/>
        </p:nvSpPr>
        <p:spPr>
          <a:xfrm>
            <a:off x="1528954" y="2811994"/>
            <a:ext cx="2317105" cy="539115"/>
          </a:xfrm>
          <a:prstGeom prst="rect">
            <a:avLst/>
          </a:prstGeom>
        </p:spPr>
        <p:txBody>
          <a:bodyPr lIns="0" tIns="0" rIns="0" bIns="0" rtlCol="0" anchor="t">
            <a:spAutoFit/>
          </a:bodyPr>
          <a:lstStyle/>
          <a:p>
            <a:pPr algn="ctr">
              <a:lnSpc>
                <a:spcPts val="4409"/>
              </a:lnSpc>
            </a:pPr>
            <a:r>
              <a:rPr lang="en-US" sz="3150">
                <a:solidFill>
                  <a:srgbClr val="0000FF"/>
                </a:solidFill>
                <a:latin typeface="Montserrat Classic"/>
              </a:rPr>
              <a:t>PRÁCTICA 1</a:t>
            </a:r>
          </a:p>
        </p:txBody>
      </p:sp>
      <p:sp>
        <p:nvSpPr>
          <p:cNvPr id="9" name="TextBox 9"/>
          <p:cNvSpPr txBox="1"/>
          <p:nvPr/>
        </p:nvSpPr>
        <p:spPr>
          <a:xfrm>
            <a:off x="833824" y="3746235"/>
            <a:ext cx="3707364" cy="1263015"/>
          </a:xfrm>
          <a:prstGeom prst="rect">
            <a:avLst/>
          </a:prstGeom>
        </p:spPr>
        <p:txBody>
          <a:bodyPr lIns="0" tIns="0" rIns="0" bIns="0" rtlCol="0" anchor="t">
            <a:spAutoFit/>
          </a:bodyPr>
          <a:lstStyle/>
          <a:p>
            <a:pPr algn="ctr">
              <a:lnSpc>
                <a:spcPts val="3360"/>
              </a:lnSpc>
            </a:pPr>
            <a:r>
              <a:rPr lang="en-US" sz="2400">
                <a:solidFill>
                  <a:srgbClr val="000000"/>
                </a:solidFill>
                <a:latin typeface="Poppins"/>
              </a:rPr>
              <a:t>Identificar más Mitos sobre el Coaching o sobre el Coach.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Gráfico de burbujas&#10;&#10;Descripción generada automáticamente con confianza media">
            <a:extLst>
              <a:ext uri="{FF2B5EF4-FFF2-40B4-BE49-F238E27FC236}">
                <a16:creationId xmlns:a16="http://schemas.microsoft.com/office/drawing/2014/main" id="{9F4521B9-025B-974A-81CE-20A743342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53600" cy="7315200"/>
          </a:xfrm>
          <a:prstGeom prst="rect">
            <a:avLst/>
          </a:prstGeom>
        </p:spPr>
      </p:pic>
    </p:spTree>
    <p:extLst>
      <p:ext uri="{BB962C8B-B14F-4D97-AF65-F5344CB8AC3E}">
        <p14:creationId xmlns:p14="http://schemas.microsoft.com/office/powerpoint/2010/main" val="1540273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17" y="271773"/>
            <a:ext cx="9782464" cy="1083726"/>
          </a:xfrm>
          <a:prstGeom prst="rect">
            <a:avLst/>
          </a:prstGeom>
        </p:spPr>
      </p:pic>
      <p:grpSp>
        <p:nvGrpSpPr>
          <p:cNvPr id="3" name="Group 3"/>
          <p:cNvGrpSpPr/>
          <p:nvPr/>
        </p:nvGrpSpPr>
        <p:grpSpPr>
          <a:xfrm>
            <a:off x="-175565" y="-58522"/>
            <a:ext cx="4544791" cy="7330116"/>
            <a:chOff x="0" y="0"/>
            <a:chExt cx="6059721" cy="9773488"/>
          </a:xfrm>
        </p:grpSpPr>
        <p:pic>
          <p:nvPicPr>
            <p:cNvPr id="4" name="Picture 4"/>
            <p:cNvPicPr>
              <a:picLocks noChangeAspect="1"/>
            </p:cNvPicPr>
            <p:nvPr/>
          </p:nvPicPr>
          <p:blipFill>
            <a:blip r:embed="rId4"/>
            <a:srcRect l="28622" r="28622"/>
            <a:stretch>
              <a:fillRect/>
            </a:stretch>
          </p:blipFill>
          <p:spPr>
            <a:xfrm>
              <a:off x="0" y="0"/>
              <a:ext cx="6059721" cy="9773488"/>
            </a:xfrm>
            <a:prstGeom prst="rect">
              <a:avLst/>
            </a:prstGeom>
          </p:spPr>
        </p:pic>
      </p:grpSp>
      <p:pic>
        <p:nvPicPr>
          <p:cNvPr id="5" name="Picture 5"/>
          <p:cNvPicPr>
            <a:picLocks noChangeAspect="1"/>
          </p:cNvPicPr>
          <p:nvPr/>
        </p:nvPicPr>
        <p:blipFill>
          <a:blip r:embed="rId5"/>
          <a:srcRect/>
          <a:stretch>
            <a:fillRect/>
          </a:stretch>
        </p:blipFill>
        <p:spPr>
          <a:xfrm>
            <a:off x="5952236" y="6675761"/>
            <a:ext cx="2284654" cy="262735"/>
          </a:xfrm>
          <a:prstGeom prst="rect">
            <a:avLst/>
          </a:prstGeom>
        </p:spPr>
      </p:pic>
      <p:sp>
        <p:nvSpPr>
          <p:cNvPr id="6" name="TextBox 6"/>
          <p:cNvSpPr txBox="1"/>
          <p:nvPr/>
        </p:nvSpPr>
        <p:spPr>
          <a:xfrm>
            <a:off x="4975250" y="419659"/>
            <a:ext cx="4238625" cy="726967"/>
          </a:xfrm>
          <a:prstGeom prst="rect">
            <a:avLst/>
          </a:prstGeom>
        </p:spPr>
        <p:txBody>
          <a:bodyPr lIns="0" tIns="0" rIns="0" bIns="0" rtlCol="0" anchor="t">
            <a:spAutoFit/>
          </a:bodyPr>
          <a:lstStyle/>
          <a:p>
            <a:pPr algn="ctr">
              <a:lnSpc>
                <a:spcPts val="2873"/>
              </a:lnSpc>
            </a:pPr>
            <a:r>
              <a:rPr lang="en-US" sz="2415" spc="193">
                <a:solidFill>
                  <a:srgbClr val="FFFFFF"/>
                </a:solidFill>
                <a:latin typeface="Montserrat Classic Bold"/>
              </a:rPr>
              <a:t>¿PERO ENTONCES QUÉ ES COACHING?</a:t>
            </a:r>
          </a:p>
        </p:txBody>
      </p:sp>
      <p:sp>
        <p:nvSpPr>
          <p:cNvPr id="7" name="TextBox 7"/>
          <p:cNvSpPr txBox="1"/>
          <p:nvPr/>
        </p:nvSpPr>
        <p:spPr>
          <a:xfrm>
            <a:off x="4784750" y="2249321"/>
            <a:ext cx="4619625" cy="2966910"/>
          </a:xfrm>
          <a:prstGeom prst="rect">
            <a:avLst/>
          </a:prstGeom>
        </p:spPr>
        <p:txBody>
          <a:bodyPr lIns="0" tIns="0" rIns="0" bIns="0" rtlCol="0" anchor="t">
            <a:spAutoFit/>
          </a:bodyPr>
          <a:lstStyle/>
          <a:p>
            <a:pPr algn="ctr">
              <a:lnSpc>
                <a:spcPts val="3944"/>
              </a:lnSpc>
            </a:pPr>
            <a:r>
              <a:rPr lang="en-US" sz="2817" spc="140" dirty="0" err="1">
                <a:solidFill>
                  <a:srgbClr val="000000"/>
                </a:solidFill>
                <a:latin typeface="Quicksand Bold"/>
              </a:rPr>
              <a:t>Empezaremos</a:t>
            </a:r>
            <a:r>
              <a:rPr lang="en-US" sz="2817" spc="140" dirty="0">
                <a:solidFill>
                  <a:srgbClr val="000000"/>
                </a:solidFill>
                <a:latin typeface="Quicksand Bold"/>
              </a:rPr>
              <a:t> por lo </a:t>
            </a:r>
            <a:r>
              <a:rPr lang="en-US" sz="2817" spc="140" dirty="0" err="1">
                <a:solidFill>
                  <a:srgbClr val="000000"/>
                </a:solidFill>
                <a:latin typeface="Quicksand Bold"/>
              </a:rPr>
              <a:t>básico</a:t>
            </a:r>
            <a:r>
              <a:rPr lang="en-US" sz="2817" spc="140" dirty="0">
                <a:solidFill>
                  <a:srgbClr val="000000"/>
                </a:solidFill>
                <a:latin typeface="Quicksand Bold"/>
              </a:rPr>
              <a:t>, el Coaching es:         </a:t>
            </a:r>
          </a:p>
          <a:p>
            <a:pPr algn="ctr">
              <a:lnSpc>
                <a:spcPts val="3944"/>
              </a:lnSpc>
            </a:pPr>
            <a:endParaRPr lang="en-US" sz="2817" spc="140" dirty="0">
              <a:solidFill>
                <a:srgbClr val="000000"/>
              </a:solidFill>
              <a:latin typeface="Quicksand Bold"/>
            </a:endParaRPr>
          </a:p>
          <a:p>
            <a:pPr algn="ctr">
              <a:lnSpc>
                <a:spcPts val="3944"/>
              </a:lnSpc>
            </a:pPr>
            <a:r>
              <a:rPr lang="en-US" sz="2817" spc="140" dirty="0">
                <a:solidFill>
                  <a:srgbClr val="0432FF"/>
                </a:solidFill>
                <a:latin typeface="Quicksand Bold"/>
              </a:rPr>
              <a:t>UNA FORMA SISTEMATIZADA DE AYUDA NO DIRECTIVA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0619" y="5940296"/>
            <a:ext cx="971626" cy="971626"/>
          </a:xfrm>
          <a:prstGeom prst="rect">
            <a:avLst/>
          </a:prstGeom>
        </p:spPr>
      </p:pic>
      <p:grpSp>
        <p:nvGrpSpPr>
          <p:cNvPr id="3" name="Group 3"/>
          <p:cNvGrpSpPr/>
          <p:nvPr/>
        </p:nvGrpSpPr>
        <p:grpSpPr>
          <a:xfrm>
            <a:off x="0" y="227545"/>
            <a:ext cx="9753600" cy="717540"/>
            <a:chOff x="0" y="0"/>
            <a:chExt cx="4639733" cy="341330"/>
          </a:xfrm>
        </p:grpSpPr>
        <p:sp>
          <p:nvSpPr>
            <p:cNvPr id="4" name="Freeform 4"/>
            <p:cNvSpPr/>
            <p:nvPr/>
          </p:nvSpPr>
          <p:spPr>
            <a:xfrm>
              <a:off x="0" y="0"/>
              <a:ext cx="4639733" cy="341330"/>
            </a:xfrm>
            <a:custGeom>
              <a:avLst/>
              <a:gdLst/>
              <a:ahLst/>
              <a:cxnLst/>
              <a:rect l="l" t="t" r="r" b="b"/>
              <a:pathLst>
                <a:path w="4639733" h="341330">
                  <a:moveTo>
                    <a:pt x="0" y="0"/>
                  </a:moveTo>
                  <a:lnTo>
                    <a:pt x="4639733" y="0"/>
                  </a:lnTo>
                  <a:lnTo>
                    <a:pt x="4639733" y="341330"/>
                  </a:lnTo>
                  <a:lnTo>
                    <a:pt x="0" y="341330"/>
                  </a:lnTo>
                  <a:close/>
                </a:path>
              </a:pathLst>
            </a:custGeom>
            <a:solidFill>
              <a:srgbClr val="0000FF"/>
            </a:solidFill>
          </p:spPr>
        </p:sp>
      </p:grpSp>
      <p:grpSp>
        <p:nvGrpSpPr>
          <p:cNvPr id="5" name="Group 5"/>
          <p:cNvGrpSpPr>
            <a:grpSpLocks noChangeAspect="1"/>
          </p:cNvGrpSpPr>
          <p:nvPr/>
        </p:nvGrpSpPr>
        <p:grpSpPr>
          <a:xfrm>
            <a:off x="5098782" y="1419770"/>
            <a:ext cx="4023360" cy="4023360"/>
            <a:chOff x="0" y="0"/>
            <a:chExt cx="6350000" cy="6350000"/>
          </a:xfrm>
        </p:grpSpPr>
        <p:sp>
          <p:nvSpPr>
            <p:cNvPr id="6" name="Freeform 6"/>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4"/>
              <a:stretch>
                <a:fillRect l="-22522" r="-22522"/>
              </a:stretch>
            </a:blipFill>
          </p:spPr>
        </p:sp>
      </p:grpSp>
      <p:pic>
        <p:nvPicPr>
          <p:cNvPr id="7" name="Picture 7"/>
          <p:cNvPicPr>
            <a:picLocks noChangeAspect="1"/>
          </p:cNvPicPr>
          <p:nvPr/>
        </p:nvPicPr>
        <p:blipFill>
          <a:blip r:embed="rId5"/>
          <a:srcRect/>
          <a:stretch>
            <a:fillRect/>
          </a:stretch>
        </p:blipFill>
        <p:spPr>
          <a:xfrm>
            <a:off x="6837488" y="6649187"/>
            <a:ext cx="2284654" cy="262735"/>
          </a:xfrm>
          <a:prstGeom prst="rect">
            <a:avLst/>
          </a:prstGeom>
        </p:spPr>
      </p:pic>
      <p:sp>
        <p:nvSpPr>
          <p:cNvPr id="8" name="TextBox 8"/>
          <p:cNvSpPr txBox="1"/>
          <p:nvPr/>
        </p:nvSpPr>
        <p:spPr>
          <a:xfrm>
            <a:off x="2148609" y="6244182"/>
            <a:ext cx="2128540" cy="316230"/>
          </a:xfrm>
          <a:prstGeom prst="rect">
            <a:avLst/>
          </a:prstGeom>
        </p:spPr>
        <p:txBody>
          <a:bodyPr lIns="0" tIns="0" rIns="0" bIns="0" rtlCol="0" anchor="t">
            <a:spAutoFit/>
          </a:bodyPr>
          <a:lstStyle/>
          <a:p>
            <a:pPr algn="ctr">
              <a:lnSpc>
                <a:spcPts val="2520"/>
              </a:lnSpc>
            </a:pPr>
            <a:r>
              <a:rPr lang="en-US" sz="1800">
                <a:solidFill>
                  <a:srgbClr val="000000"/>
                </a:solidFill>
                <a:latin typeface="Quicksand Bold"/>
              </a:rPr>
              <a:t>TIEMPO: 10 minutos</a:t>
            </a:r>
          </a:p>
        </p:txBody>
      </p:sp>
      <p:sp>
        <p:nvSpPr>
          <p:cNvPr id="9" name="TextBox 9"/>
          <p:cNvSpPr txBox="1"/>
          <p:nvPr/>
        </p:nvSpPr>
        <p:spPr>
          <a:xfrm>
            <a:off x="2047726" y="325755"/>
            <a:ext cx="5658148" cy="405765"/>
          </a:xfrm>
          <a:prstGeom prst="rect">
            <a:avLst/>
          </a:prstGeom>
        </p:spPr>
        <p:txBody>
          <a:bodyPr lIns="0" tIns="0" rIns="0" bIns="0" rtlCol="0" anchor="t">
            <a:spAutoFit/>
          </a:bodyPr>
          <a:lstStyle/>
          <a:p>
            <a:pPr algn="ctr">
              <a:lnSpc>
                <a:spcPts val="3359"/>
              </a:lnSpc>
            </a:pPr>
            <a:r>
              <a:rPr lang="en-US" sz="2399">
                <a:solidFill>
                  <a:srgbClr val="FFFFFF"/>
                </a:solidFill>
                <a:latin typeface="Montserrat Classic Bold"/>
              </a:rPr>
              <a:t>INTERACCIÓN AL INGRESAR A SALA </a:t>
            </a:r>
          </a:p>
        </p:txBody>
      </p:sp>
      <p:sp>
        <p:nvSpPr>
          <p:cNvPr id="10" name="TextBox 10"/>
          <p:cNvSpPr txBox="1"/>
          <p:nvPr/>
        </p:nvSpPr>
        <p:spPr>
          <a:xfrm>
            <a:off x="801613" y="4313268"/>
            <a:ext cx="3882387" cy="869950"/>
          </a:xfrm>
          <a:prstGeom prst="rect">
            <a:avLst/>
          </a:prstGeom>
        </p:spPr>
        <p:txBody>
          <a:bodyPr lIns="0" tIns="0" rIns="0" bIns="0" rtlCol="0" anchor="t">
            <a:spAutoFit/>
          </a:bodyPr>
          <a:lstStyle/>
          <a:p>
            <a:pPr algn="ctr">
              <a:lnSpc>
                <a:spcPts val="3499"/>
              </a:lnSpc>
            </a:pPr>
            <a:r>
              <a:rPr lang="en-US" sz="2499">
                <a:solidFill>
                  <a:srgbClr val="000000"/>
                </a:solidFill>
                <a:latin typeface="Quicksand Bold"/>
              </a:rPr>
              <a:t>COMENTA DE UNA MANERA BREVE.</a:t>
            </a:r>
          </a:p>
        </p:txBody>
      </p:sp>
      <p:sp>
        <p:nvSpPr>
          <p:cNvPr id="11" name="TextBox 11"/>
          <p:cNvSpPr txBox="1"/>
          <p:nvPr/>
        </p:nvSpPr>
        <p:spPr>
          <a:xfrm>
            <a:off x="731520" y="1798562"/>
            <a:ext cx="4022573" cy="2184400"/>
          </a:xfrm>
          <a:prstGeom prst="rect">
            <a:avLst/>
          </a:prstGeom>
        </p:spPr>
        <p:txBody>
          <a:bodyPr lIns="0" tIns="0" rIns="0" bIns="0" rtlCol="0" anchor="t">
            <a:spAutoFit/>
          </a:bodyPr>
          <a:lstStyle/>
          <a:p>
            <a:pPr algn="ctr">
              <a:lnSpc>
                <a:spcPts val="3499"/>
              </a:lnSpc>
            </a:pPr>
            <a:r>
              <a:rPr lang="en-US" sz="2499">
                <a:solidFill>
                  <a:srgbClr val="000000"/>
                </a:solidFill>
                <a:latin typeface="Quicksand Bold"/>
              </a:rPr>
              <a:t>¿QUÉ ES LO SIGNIFICA COACHING PARA TI O QUE ES LO QUE HAS ESCUCHADO SOBRE COACHING?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17" y="226423"/>
            <a:ext cx="9782464" cy="733726"/>
          </a:xfrm>
          <a:prstGeom prst="rect">
            <a:avLst/>
          </a:prstGeom>
        </p:spPr>
      </p:pic>
      <p:sp>
        <p:nvSpPr>
          <p:cNvPr id="3" name="TextBox 3"/>
          <p:cNvSpPr txBox="1"/>
          <p:nvPr/>
        </p:nvSpPr>
        <p:spPr>
          <a:xfrm>
            <a:off x="490728" y="377768"/>
            <a:ext cx="9067800" cy="422678"/>
          </a:xfrm>
          <a:prstGeom prst="rect">
            <a:avLst/>
          </a:prstGeom>
        </p:spPr>
        <p:txBody>
          <a:bodyPr lIns="0" tIns="0" rIns="0" bIns="0" rtlCol="0" anchor="t">
            <a:spAutoFit/>
          </a:bodyPr>
          <a:lstStyle/>
          <a:p>
            <a:pPr algn="ctr">
              <a:lnSpc>
                <a:spcPts val="3352"/>
              </a:lnSpc>
            </a:pPr>
            <a:r>
              <a:rPr lang="en-US" sz="2817" spc="225">
                <a:solidFill>
                  <a:srgbClr val="0000FF"/>
                </a:solidFill>
                <a:latin typeface="Montserrat Classic Bold"/>
              </a:rPr>
              <a:t>4 TIPOS DE AYUDA</a:t>
            </a:r>
          </a:p>
        </p:txBody>
      </p:sp>
      <p:pic>
        <p:nvPicPr>
          <p:cNvPr id="4" name="Picture 4"/>
          <p:cNvPicPr>
            <a:picLocks noChangeAspect="1"/>
          </p:cNvPicPr>
          <p:nvPr/>
        </p:nvPicPr>
        <p:blipFill>
          <a:blip r:embed="rId4"/>
          <a:srcRect/>
          <a:stretch>
            <a:fillRect/>
          </a:stretch>
        </p:blipFill>
        <p:spPr>
          <a:xfrm>
            <a:off x="3731487" y="6778027"/>
            <a:ext cx="2284654" cy="262735"/>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198272" y="2256079"/>
            <a:ext cx="3538752" cy="3538752"/>
          </a:xfrm>
          <a:prstGeom prst="rect">
            <a:avLst/>
          </a:prstGeom>
        </p:spPr>
      </p:pic>
      <p:sp>
        <p:nvSpPr>
          <p:cNvPr id="6" name="AutoShape 6"/>
          <p:cNvSpPr/>
          <p:nvPr/>
        </p:nvSpPr>
        <p:spPr>
          <a:xfrm flipV="1">
            <a:off x="5734377" y="2886679"/>
            <a:ext cx="1342295" cy="23039"/>
          </a:xfrm>
          <a:prstGeom prst="line">
            <a:avLst/>
          </a:prstGeom>
          <a:ln w="47625" cap="flat">
            <a:solidFill>
              <a:srgbClr val="000000"/>
            </a:solidFill>
            <a:prstDash val="solid"/>
            <a:headEnd type="none" w="sm" len="sm"/>
            <a:tailEnd type="oval" w="lg" len="lg"/>
          </a:ln>
        </p:spPr>
      </p:sp>
      <p:sp>
        <p:nvSpPr>
          <p:cNvPr id="7" name="AutoShape 7"/>
          <p:cNvSpPr/>
          <p:nvPr/>
        </p:nvSpPr>
        <p:spPr>
          <a:xfrm flipV="1">
            <a:off x="5734377" y="4921858"/>
            <a:ext cx="1342295" cy="23039"/>
          </a:xfrm>
          <a:prstGeom prst="line">
            <a:avLst/>
          </a:prstGeom>
          <a:ln w="47625" cap="flat">
            <a:solidFill>
              <a:srgbClr val="000000"/>
            </a:solidFill>
            <a:prstDash val="solid"/>
            <a:headEnd type="none" w="sm" len="sm"/>
            <a:tailEnd type="oval" w="lg" len="lg"/>
          </a:ln>
        </p:spPr>
      </p:sp>
      <p:sp>
        <p:nvSpPr>
          <p:cNvPr id="8" name="AutoShape 8"/>
          <p:cNvSpPr/>
          <p:nvPr/>
        </p:nvSpPr>
        <p:spPr>
          <a:xfrm flipV="1">
            <a:off x="2757512" y="4990968"/>
            <a:ext cx="1342295" cy="23039"/>
          </a:xfrm>
          <a:prstGeom prst="line">
            <a:avLst/>
          </a:prstGeom>
          <a:ln w="47625" cap="flat">
            <a:solidFill>
              <a:srgbClr val="000000"/>
            </a:solidFill>
            <a:prstDash val="solid"/>
            <a:headEnd type="oval" w="lg" len="lg"/>
            <a:tailEnd type="none" w="sm" len="sm"/>
          </a:ln>
        </p:spPr>
      </p:sp>
      <p:sp>
        <p:nvSpPr>
          <p:cNvPr id="9" name="AutoShape 9"/>
          <p:cNvSpPr/>
          <p:nvPr/>
        </p:nvSpPr>
        <p:spPr>
          <a:xfrm flipV="1">
            <a:off x="2527125" y="2955788"/>
            <a:ext cx="1342295" cy="23039"/>
          </a:xfrm>
          <a:prstGeom prst="line">
            <a:avLst/>
          </a:prstGeom>
          <a:ln w="47625" cap="flat">
            <a:solidFill>
              <a:srgbClr val="000000"/>
            </a:solidFill>
            <a:prstDash val="solid"/>
            <a:headEnd type="oval" w="lg" len="lg"/>
            <a:tailEnd type="none" w="sm" len="sm"/>
          </a:ln>
        </p:spPr>
      </p:sp>
      <p:sp>
        <p:nvSpPr>
          <p:cNvPr id="10" name="TextBox 10"/>
          <p:cNvSpPr txBox="1"/>
          <p:nvPr/>
        </p:nvSpPr>
        <p:spPr>
          <a:xfrm>
            <a:off x="864317" y="2791118"/>
            <a:ext cx="1579271" cy="451612"/>
          </a:xfrm>
          <a:prstGeom prst="rect">
            <a:avLst/>
          </a:prstGeom>
        </p:spPr>
        <p:txBody>
          <a:bodyPr lIns="0" tIns="0" rIns="0" bIns="0" rtlCol="0" anchor="t">
            <a:spAutoFit/>
          </a:bodyPr>
          <a:lstStyle/>
          <a:p>
            <a:pPr algn="r">
              <a:lnSpc>
                <a:spcPts val="3584"/>
              </a:lnSpc>
            </a:pPr>
            <a:r>
              <a:rPr lang="en-US" sz="3200">
                <a:solidFill>
                  <a:srgbClr val="0000FF"/>
                </a:solidFill>
                <a:latin typeface="Bebas Neue Bold"/>
              </a:rPr>
              <a:t>CONSULTOR</a:t>
            </a:r>
          </a:p>
        </p:txBody>
      </p:sp>
      <p:sp>
        <p:nvSpPr>
          <p:cNvPr id="11" name="TextBox 11"/>
          <p:cNvSpPr txBox="1"/>
          <p:nvPr/>
        </p:nvSpPr>
        <p:spPr>
          <a:xfrm>
            <a:off x="7226106" y="4755640"/>
            <a:ext cx="1579271" cy="451612"/>
          </a:xfrm>
          <a:prstGeom prst="rect">
            <a:avLst/>
          </a:prstGeom>
        </p:spPr>
        <p:txBody>
          <a:bodyPr lIns="0" tIns="0" rIns="0" bIns="0" rtlCol="0" anchor="t">
            <a:spAutoFit/>
          </a:bodyPr>
          <a:lstStyle/>
          <a:p>
            <a:pPr>
              <a:lnSpc>
                <a:spcPts val="3584"/>
              </a:lnSpc>
            </a:pPr>
            <a:r>
              <a:rPr lang="en-US" sz="3200">
                <a:solidFill>
                  <a:srgbClr val="0000FF"/>
                </a:solidFill>
                <a:latin typeface="Bebas Neue Bold"/>
              </a:rPr>
              <a:t>MENTOR</a:t>
            </a:r>
          </a:p>
        </p:txBody>
      </p:sp>
      <p:sp>
        <p:nvSpPr>
          <p:cNvPr id="12" name="TextBox 12"/>
          <p:cNvSpPr txBox="1"/>
          <p:nvPr/>
        </p:nvSpPr>
        <p:spPr>
          <a:xfrm>
            <a:off x="7226106" y="2686680"/>
            <a:ext cx="1795974" cy="451612"/>
          </a:xfrm>
          <a:prstGeom prst="rect">
            <a:avLst/>
          </a:prstGeom>
        </p:spPr>
        <p:txBody>
          <a:bodyPr lIns="0" tIns="0" rIns="0" bIns="0" rtlCol="0" anchor="t">
            <a:spAutoFit/>
          </a:bodyPr>
          <a:lstStyle/>
          <a:p>
            <a:pPr>
              <a:lnSpc>
                <a:spcPts val="3584"/>
              </a:lnSpc>
            </a:pPr>
            <a:r>
              <a:rPr lang="en-US" sz="3200">
                <a:solidFill>
                  <a:srgbClr val="000000"/>
                </a:solidFill>
                <a:latin typeface="Bebas Neue Bold"/>
              </a:rPr>
              <a:t>CAPACITADOR</a:t>
            </a:r>
          </a:p>
        </p:txBody>
      </p:sp>
      <p:sp>
        <p:nvSpPr>
          <p:cNvPr id="13" name="TextBox 13"/>
          <p:cNvSpPr txBox="1"/>
          <p:nvPr/>
        </p:nvSpPr>
        <p:spPr>
          <a:xfrm>
            <a:off x="1025433" y="4790969"/>
            <a:ext cx="1579271" cy="451612"/>
          </a:xfrm>
          <a:prstGeom prst="rect">
            <a:avLst/>
          </a:prstGeom>
        </p:spPr>
        <p:txBody>
          <a:bodyPr lIns="0" tIns="0" rIns="0" bIns="0" rtlCol="0" anchor="t">
            <a:spAutoFit/>
          </a:bodyPr>
          <a:lstStyle/>
          <a:p>
            <a:pPr algn="r">
              <a:lnSpc>
                <a:spcPts val="3584"/>
              </a:lnSpc>
            </a:pPr>
            <a:r>
              <a:rPr lang="en-US" sz="3200">
                <a:solidFill>
                  <a:srgbClr val="000000"/>
                </a:solidFill>
                <a:latin typeface="Bebas Neue Bold"/>
              </a:rPr>
              <a:t>COACH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5565" y="-58522"/>
            <a:ext cx="4544791" cy="7330116"/>
            <a:chOff x="0" y="0"/>
            <a:chExt cx="6059721" cy="9773488"/>
          </a:xfrm>
        </p:grpSpPr>
        <p:pic>
          <p:nvPicPr>
            <p:cNvPr id="3" name="Picture 3"/>
            <p:cNvPicPr>
              <a:picLocks noChangeAspect="1"/>
            </p:cNvPicPr>
            <p:nvPr/>
          </p:nvPicPr>
          <p:blipFill>
            <a:blip r:embed="rId2"/>
            <a:srcRect l="28622" r="28622"/>
            <a:stretch>
              <a:fillRect/>
            </a:stretch>
          </p:blipFill>
          <p:spPr>
            <a:xfrm>
              <a:off x="0" y="0"/>
              <a:ext cx="6059721" cy="9773488"/>
            </a:xfrm>
            <a:prstGeom prst="rect">
              <a:avLst/>
            </a:prstGeom>
          </p:spPr>
        </p:pic>
      </p:grpSp>
      <p:pic>
        <p:nvPicPr>
          <p:cNvPr id="4" name="Picture 4"/>
          <p:cNvPicPr>
            <a:picLocks noChangeAspect="1"/>
          </p:cNvPicPr>
          <p:nvPr/>
        </p:nvPicPr>
        <p:blipFill>
          <a:blip r:embed="rId3"/>
          <a:srcRect/>
          <a:stretch>
            <a:fillRect/>
          </a:stretch>
        </p:blipFill>
        <p:spPr>
          <a:xfrm>
            <a:off x="5952236" y="6583680"/>
            <a:ext cx="2284654" cy="262735"/>
          </a:xfrm>
          <a:prstGeom prst="rect">
            <a:avLst/>
          </a:prstGeom>
        </p:spPr>
      </p:pic>
      <p:sp>
        <p:nvSpPr>
          <p:cNvPr id="5" name="TextBox 5"/>
          <p:cNvSpPr txBox="1"/>
          <p:nvPr/>
        </p:nvSpPr>
        <p:spPr>
          <a:xfrm>
            <a:off x="4975898" y="674370"/>
            <a:ext cx="4237330" cy="5270500"/>
          </a:xfrm>
          <a:prstGeom prst="rect">
            <a:avLst/>
          </a:prstGeom>
        </p:spPr>
        <p:txBody>
          <a:bodyPr lIns="0" tIns="0" rIns="0" bIns="0" rtlCol="0" anchor="t">
            <a:spAutoFit/>
          </a:bodyPr>
          <a:lstStyle/>
          <a:p>
            <a:pPr algn="ctr">
              <a:lnSpc>
                <a:spcPts val="3499"/>
              </a:lnSpc>
            </a:pPr>
            <a:r>
              <a:rPr lang="en-US" sz="2499" spc="124">
                <a:solidFill>
                  <a:srgbClr val="000000"/>
                </a:solidFill>
                <a:latin typeface="Quicksand"/>
              </a:rPr>
              <a:t>En una definición más completa referimos que el coaching es: </a:t>
            </a:r>
            <a:r>
              <a:rPr lang="en-US" sz="2499" spc="124">
                <a:solidFill>
                  <a:srgbClr val="0000FF"/>
                </a:solidFill>
                <a:latin typeface="Quicksand Bold Italics"/>
              </a:rPr>
              <a:t>Un proceso conversacional para el aprendizaje tácito</a:t>
            </a:r>
            <a:r>
              <a:rPr lang="en-US" sz="2499" spc="124">
                <a:solidFill>
                  <a:srgbClr val="0000FF"/>
                </a:solidFill>
                <a:latin typeface="Quicksand"/>
              </a:rPr>
              <a:t> </a:t>
            </a:r>
            <a:r>
              <a:rPr lang="en-US" sz="2499" spc="124">
                <a:solidFill>
                  <a:srgbClr val="000000"/>
                </a:solidFill>
                <a:latin typeface="Quicksand"/>
              </a:rPr>
              <a:t>que permite pensar más claramente, tener más y mejores opciones para asi actuar mejor y así lograr resultados extraordinarios.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17" y="226423"/>
            <a:ext cx="9782464" cy="733726"/>
          </a:xfrm>
          <a:prstGeom prst="rect">
            <a:avLst/>
          </a:prstGeom>
        </p:spPr>
      </p:pic>
      <p:sp>
        <p:nvSpPr>
          <p:cNvPr id="3" name="TextBox 3"/>
          <p:cNvSpPr txBox="1"/>
          <p:nvPr/>
        </p:nvSpPr>
        <p:spPr>
          <a:xfrm>
            <a:off x="490728" y="377768"/>
            <a:ext cx="9067800" cy="422678"/>
          </a:xfrm>
          <a:prstGeom prst="rect">
            <a:avLst/>
          </a:prstGeom>
        </p:spPr>
        <p:txBody>
          <a:bodyPr lIns="0" tIns="0" rIns="0" bIns="0" rtlCol="0" anchor="t">
            <a:spAutoFit/>
          </a:bodyPr>
          <a:lstStyle/>
          <a:p>
            <a:pPr algn="ctr">
              <a:lnSpc>
                <a:spcPts val="3352"/>
              </a:lnSpc>
            </a:pPr>
            <a:r>
              <a:rPr lang="en-US" sz="2817" spc="225">
                <a:solidFill>
                  <a:srgbClr val="0000FF"/>
                </a:solidFill>
                <a:latin typeface="Montserrat Classic Bold"/>
              </a:rPr>
              <a:t>2 TIPOS DE APRENDIZAJE</a:t>
            </a:r>
          </a:p>
        </p:txBody>
      </p:sp>
      <p:pic>
        <p:nvPicPr>
          <p:cNvPr id="4" name="Picture 4"/>
          <p:cNvPicPr>
            <a:picLocks noChangeAspect="1"/>
          </p:cNvPicPr>
          <p:nvPr/>
        </p:nvPicPr>
        <p:blipFill>
          <a:blip r:embed="rId4"/>
          <a:srcRect/>
          <a:stretch>
            <a:fillRect/>
          </a:stretch>
        </p:blipFill>
        <p:spPr>
          <a:xfrm>
            <a:off x="3731487" y="6778027"/>
            <a:ext cx="2284654" cy="262735"/>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18314" y="2609477"/>
            <a:ext cx="2690765" cy="2690765"/>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154630" y="2433026"/>
            <a:ext cx="4118964" cy="3197060"/>
          </a:xfrm>
          <a:prstGeom prst="rect">
            <a:avLst/>
          </a:prstGeom>
        </p:spPr>
      </p:pic>
      <p:sp>
        <p:nvSpPr>
          <p:cNvPr id="7" name="TextBox 7"/>
          <p:cNvSpPr txBox="1"/>
          <p:nvPr/>
        </p:nvSpPr>
        <p:spPr>
          <a:xfrm rot="-5400000">
            <a:off x="3614220" y="3610372"/>
            <a:ext cx="2439436" cy="688975"/>
          </a:xfrm>
          <a:prstGeom prst="rect">
            <a:avLst/>
          </a:prstGeom>
        </p:spPr>
        <p:txBody>
          <a:bodyPr lIns="0" tIns="0" rIns="0" bIns="0" rtlCol="0" anchor="t">
            <a:spAutoFit/>
          </a:bodyPr>
          <a:lstStyle/>
          <a:p>
            <a:pPr algn="ctr">
              <a:lnSpc>
                <a:spcPts val="5599"/>
              </a:lnSpc>
            </a:pPr>
            <a:r>
              <a:rPr lang="en-US" sz="3999" spc="199">
                <a:solidFill>
                  <a:srgbClr val="0000FF"/>
                </a:solidFill>
                <a:latin typeface="Bebas Neue Bold"/>
              </a:rPr>
              <a:t>APRENDIZAJE</a:t>
            </a:r>
          </a:p>
        </p:txBody>
      </p:sp>
      <p:sp>
        <p:nvSpPr>
          <p:cNvPr id="8" name="TextBox 8"/>
          <p:cNvSpPr txBox="1"/>
          <p:nvPr/>
        </p:nvSpPr>
        <p:spPr>
          <a:xfrm>
            <a:off x="1118314" y="5446939"/>
            <a:ext cx="2828732" cy="424815"/>
          </a:xfrm>
          <a:prstGeom prst="rect">
            <a:avLst/>
          </a:prstGeom>
        </p:spPr>
        <p:txBody>
          <a:bodyPr lIns="0" tIns="0" rIns="0" bIns="0" rtlCol="0" anchor="t">
            <a:spAutoFit/>
          </a:bodyPr>
          <a:lstStyle/>
          <a:p>
            <a:pPr algn="ctr">
              <a:lnSpc>
                <a:spcPts val="3359"/>
              </a:lnSpc>
            </a:pPr>
            <a:r>
              <a:rPr lang="en-US" sz="2400" spc="120">
                <a:solidFill>
                  <a:srgbClr val="000000"/>
                </a:solidFill>
                <a:latin typeface="Bebas Neue Cyrillic"/>
              </a:rPr>
              <a:t>CONOCIMIENTO TÉCNICO</a:t>
            </a:r>
          </a:p>
        </p:txBody>
      </p:sp>
      <p:sp>
        <p:nvSpPr>
          <p:cNvPr id="9" name="TextBox 9"/>
          <p:cNvSpPr txBox="1"/>
          <p:nvPr/>
        </p:nvSpPr>
        <p:spPr>
          <a:xfrm>
            <a:off x="5727061" y="5446939"/>
            <a:ext cx="3151281" cy="424815"/>
          </a:xfrm>
          <a:prstGeom prst="rect">
            <a:avLst/>
          </a:prstGeom>
        </p:spPr>
        <p:txBody>
          <a:bodyPr lIns="0" tIns="0" rIns="0" bIns="0" rtlCol="0" anchor="t">
            <a:spAutoFit/>
          </a:bodyPr>
          <a:lstStyle/>
          <a:p>
            <a:pPr algn="ctr">
              <a:lnSpc>
                <a:spcPts val="3359"/>
              </a:lnSpc>
            </a:pPr>
            <a:r>
              <a:rPr lang="en-US" sz="2400" spc="120">
                <a:solidFill>
                  <a:srgbClr val="000000"/>
                </a:solidFill>
                <a:latin typeface="Bebas Neue Cyrillic"/>
              </a:rPr>
              <a:t>CONOCIMIENTO TÁCITO</a:t>
            </a:r>
          </a:p>
        </p:txBody>
      </p:sp>
      <p:sp>
        <p:nvSpPr>
          <p:cNvPr id="10" name="TextBox 10"/>
          <p:cNvSpPr txBox="1"/>
          <p:nvPr/>
        </p:nvSpPr>
        <p:spPr>
          <a:xfrm>
            <a:off x="1118314" y="1444503"/>
            <a:ext cx="2811874" cy="423027"/>
          </a:xfrm>
          <a:prstGeom prst="rect">
            <a:avLst/>
          </a:prstGeom>
        </p:spPr>
        <p:txBody>
          <a:bodyPr lIns="0" tIns="0" rIns="0" bIns="0" rtlCol="0" anchor="t">
            <a:spAutoFit/>
          </a:bodyPr>
          <a:lstStyle/>
          <a:p>
            <a:pPr algn="ctr">
              <a:lnSpc>
                <a:spcPts val="3458"/>
              </a:lnSpc>
            </a:pPr>
            <a:r>
              <a:rPr lang="en-US" sz="2470" spc="123">
                <a:solidFill>
                  <a:srgbClr val="000000"/>
                </a:solidFill>
                <a:latin typeface="League Spartan"/>
              </a:rPr>
              <a:t>¿TRANSFERIR?</a:t>
            </a:r>
          </a:p>
        </p:txBody>
      </p:sp>
      <p:sp>
        <p:nvSpPr>
          <p:cNvPr id="11" name="TextBox 11"/>
          <p:cNvSpPr txBox="1"/>
          <p:nvPr/>
        </p:nvSpPr>
        <p:spPr>
          <a:xfrm>
            <a:off x="5787184" y="1444503"/>
            <a:ext cx="3031035" cy="423027"/>
          </a:xfrm>
          <a:prstGeom prst="rect">
            <a:avLst/>
          </a:prstGeom>
        </p:spPr>
        <p:txBody>
          <a:bodyPr lIns="0" tIns="0" rIns="0" bIns="0" rtlCol="0" anchor="t">
            <a:spAutoFit/>
          </a:bodyPr>
          <a:lstStyle/>
          <a:p>
            <a:pPr algn="ctr">
              <a:lnSpc>
                <a:spcPts val="3458"/>
              </a:lnSpc>
            </a:pPr>
            <a:r>
              <a:rPr lang="en-US" sz="2470" spc="123">
                <a:solidFill>
                  <a:srgbClr val="000000"/>
                </a:solidFill>
                <a:latin typeface="League Spartan"/>
              </a:rPr>
              <a:t>¿DESARROLLAR?</a:t>
            </a:r>
          </a:p>
        </p:txBody>
      </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347910">
            <a:off x="1770803" y="1960865"/>
            <a:ext cx="1185921" cy="776694"/>
          </a:xfrm>
          <a:prstGeom prst="rect">
            <a:avLst/>
          </a:prstGeom>
        </p:spPr>
      </p:pic>
      <p:sp>
        <p:nvSpPr>
          <p:cNvPr id="13" name="TextBox 13"/>
          <p:cNvSpPr txBox="1"/>
          <p:nvPr/>
        </p:nvSpPr>
        <p:spPr>
          <a:xfrm>
            <a:off x="1175660" y="3783568"/>
            <a:ext cx="2588981" cy="437034"/>
          </a:xfrm>
          <a:prstGeom prst="rect">
            <a:avLst/>
          </a:prstGeom>
        </p:spPr>
        <p:txBody>
          <a:bodyPr lIns="0" tIns="0" rIns="0" bIns="0" rtlCol="0" anchor="t">
            <a:spAutoFit/>
          </a:bodyPr>
          <a:lstStyle/>
          <a:p>
            <a:pPr algn="ctr">
              <a:lnSpc>
                <a:spcPts val="3458"/>
              </a:lnSpc>
            </a:pPr>
            <a:r>
              <a:rPr lang="en-US" sz="2470" spc="123">
                <a:solidFill>
                  <a:srgbClr val="000000"/>
                </a:solidFill>
                <a:latin typeface="Montserrat Classic Bold"/>
              </a:rPr>
              <a:t>INFORMACIÓN</a:t>
            </a:r>
          </a:p>
        </p:txBody>
      </p:sp>
      <p:sp>
        <p:nvSpPr>
          <p:cNvPr id="14" name="TextBox 14"/>
          <p:cNvSpPr txBox="1"/>
          <p:nvPr/>
        </p:nvSpPr>
        <p:spPr>
          <a:xfrm>
            <a:off x="5525177" y="3783568"/>
            <a:ext cx="3382379" cy="437034"/>
          </a:xfrm>
          <a:prstGeom prst="rect">
            <a:avLst/>
          </a:prstGeom>
        </p:spPr>
        <p:txBody>
          <a:bodyPr lIns="0" tIns="0" rIns="0" bIns="0" rtlCol="0" anchor="t">
            <a:spAutoFit/>
          </a:bodyPr>
          <a:lstStyle/>
          <a:p>
            <a:pPr algn="ctr">
              <a:lnSpc>
                <a:spcPts val="3458"/>
              </a:lnSpc>
            </a:pPr>
            <a:r>
              <a:rPr lang="en-US" sz="2470" spc="123">
                <a:solidFill>
                  <a:srgbClr val="000000"/>
                </a:solidFill>
                <a:latin typeface="Montserrat Classic Bold"/>
              </a:rPr>
              <a:t>TRANSFORMACIÓN</a:t>
            </a:r>
          </a:p>
        </p:txBody>
      </p:sp>
      <p:sp>
        <p:nvSpPr>
          <p:cNvPr id="15" name="TextBox 15"/>
          <p:cNvSpPr txBox="1"/>
          <p:nvPr/>
        </p:nvSpPr>
        <p:spPr>
          <a:xfrm>
            <a:off x="1260181" y="5942991"/>
            <a:ext cx="2670006" cy="559737"/>
          </a:xfrm>
          <a:prstGeom prst="rect">
            <a:avLst/>
          </a:prstGeom>
        </p:spPr>
        <p:txBody>
          <a:bodyPr lIns="0" tIns="0" rIns="0" bIns="0" rtlCol="0" anchor="t">
            <a:spAutoFit/>
          </a:bodyPr>
          <a:lstStyle/>
          <a:p>
            <a:pPr algn="ctr">
              <a:lnSpc>
                <a:spcPts val="2223"/>
              </a:lnSpc>
            </a:pPr>
            <a:r>
              <a:rPr lang="en-US" sz="1588" spc="79">
                <a:solidFill>
                  <a:srgbClr val="0000FF"/>
                </a:solidFill>
                <a:latin typeface="Poppins"/>
              </a:rPr>
              <a:t>Basado en la EXPERIENCIA del COACH</a:t>
            </a:r>
          </a:p>
        </p:txBody>
      </p:sp>
      <p:sp>
        <p:nvSpPr>
          <p:cNvPr id="16" name="TextBox 16"/>
          <p:cNvSpPr txBox="1"/>
          <p:nvPr/>
        </p:nvSpPr>
        <p:spPr>
          <a:xfrm>
            <a:off x="5849805" y="5931675"/>
            <a:ext cx="2905793" cy="559737"/>
          </a:xfrm>
          <a:prstGeom prst="rect">
            <a:avLst/>
          </a:prstGeom>
        </p:spPr>
        <p:txBody>
          <a:bodyPr lIns="0" tIns="0" rIns="0" bIns="0" rtlCol="0" anchor="t">
            <a:spAutoFit/>
          </a:bodyPr>
          <a:lstStyle/>
          <a:p>
            <a:pPr algn="ctr">
              <a:lnSpc>
                <a:spcPts val="2223"/>
              </a:lnSpc>
            </a:pPr>
            <a:r>
              <a:rPr lang="en-US" sz="1588" spc="79">
                <a:solidFill>
                  <a:srgbClr val="0000FF"/>
                </a:solidFill>
                <a:latin typeface="Poppins"/>
              </a:rPr>
              <a:t>Basado en la </a:t>
            </a:r>
          </a:p>
          <a:p>
            <a:pPr algn="ctr">
              <a:lnSpc>
                <a:spcPts val="2223"/>
              </a:lnSpc>
            </a:pPr>
            <a:r>
              <a:rPr lang="en-US" sz="1588" spc="79">
                <a:solidFill>
                  <a:srgbClr val="0000FF"/>
                </a:solidFill>
                <a:latin typeface="Poppins"/>
              </a:rPr>
              <a:t>EXPERIENCIA del COACHEE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876800" y="1806366"/>
            <a:ext cx="4397515" cy="4397497"/>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43152" r="-6847"/>
              </a:stretch>
            </a:blipFill>
          </p:spPr>
        </p:sp>
      </p:grpSp>
      <p:grpSp>
        <p:nvGrpSpPr>
          <p:cNvPr id="4" name="Group 4"/>
          <p:cNvGrpSpPr/>
          <p:nvPr/>
        </p:nvGrpSpPr>
        <p:grpSpPr>
          <a:xfrm>
            <a:off x="0" y="227545"/>
            <a:ext cx="9753600" cy="717540"/>
            <a:chOff x="0" y="0"/>
            <a:chExt cx="4639733" cy="341330"/>
          </a:xfrm>
        </p:grpSpPr>
        <p:sp>
          <p:nvSpPr>
            <p:cNvPr id="5" name="Freeform 5"/>
            <p:cNvSpPr/>
            <p:nvPr/>
          </p:nvSpPr>
          <p:spPr>
            <a:xfrm>
              <a:off x="0" y="0"/>
              <a:ext cx="4639733" cy="341330"/>
            </a:xfrm>
            <a:custGeom>
              <a:avLst/>
              <a:gdLst/>
              <a:ahLst/>
              <a:cxnLst/>
              <a:rect l="l" t="t" r="r" b="b"/>
              <a:pathLst>
                <a:path w="4639733" h="341330">
                  <a:moveTo>
                    <a:pt x="0" y="0"/>
                  </a:moveTo>
                  <a:lnTo>
                    <a:pt x="4639733" y="0"/>
                  </a:lnTo>
                  <a:lnTo>
                    <a:pt x="4639733" y="341330"/>
                  </a:lnTo>
                  <a:lnTo>
                    <a:pt x="0" y="341330"/>
                  </a:lnTo>
                  <a:close/>
                </a:path>
              </a:pathLst>
            </a:custGeom>
            <a:solidFill>
              <a:srgbClr val="0000FF"/>
            </a:solidFill>
          </p:spPr>
        </p:sp>
      </p:grpSp>
      <p:pic>
        <p:nvPicPr>
          <p:cNvPr id="6" name="Picture 6"/>
          <p:cNvPicPr>
            <a:picLocks noChangeAspect="1"/>
          </p:cNvPicPr>
          <p:nvPr/>
        </p:nvPicPr>
        <p:blipFill>
          <a:blip r:embed="rId3"/>
          <a:srcRect/>
          <a:stretch>
            <a:fillRect/>
          </a:stretch>
        </p:blipFill>
        <p:spPr>
          <a:xfrm>
            <a:off x="5933230" y="6583680"/>
            <a:ext cx="2284654" cy="262735"/>
          </a:xfrm>
          <a:prstGeom prst="rect">
            <a:avLst/>
          </a:prstGeom>
        </p:spPr>
      </p:pic>
      <p:sp>
        <p:nvSpPr>
          <p:cNvPr id="7" name="TextBox 7"/>
          <p:cNvSpPr txBox="1"/>
          <p:nvPr/>
        </p:nvSpPr>
        <p:spPr>
          <a:xfrm>
            <a:off x="3527450" y="359620"/>
            <a:ext cx="2698700" cy="405765"/>
          </a:xfrm>
          <a:prstGeom prst="rect">
            <a:avLst/>
          </a:prstGeom>
        </p:spPr>
        <p:txBody>
          <a:bodyPr lIns="0" tIns="0" rIns="0" bIns="0" rtlCol="0" anchor="t">
            <a:spAutoFit/>
          </a:bodyPr>
          <a:lstStyle/>
          <a:p>
            <a:pPr algn="ctr">
              <a:lnSpc>
                <a:spcPts val="3359"/>
              </a:lnSpc>
            </a:pPr>
            <a:r>
              <a:rPr lang="en-US" sz="2399">
                <a:solidFill>
                  <a:srgbClr val="FFFFFF"/>
                </a:solidFill>
                <a:latin typeface="Montserrat Classic Bold"/>
              </a:rPr>
              <a:t>BRAINSTORMING</a:t>
            </a:r>
          </a:p>
        </p:txBody>
      </p:sp>
      <p:sp>
        <p:nvSpPr>
          <p:cNvPr id="8" name="TextBox 8"/>
          <p:cNvSpPr txBox="1"/>
          <p:nvPr/>
        </p:nvSpPr>
        <p:spPr>
          <a:xfrm>
            <a:off x="1488733" y="2811994"/>
            <a:ext cx="2397547" cy="539115"/>
          </a:xfrm>
          <a:prstGeom prst="rect">
            <a:avLst/>
          </a:prstGeom>
        </p:spPr>
        <p:txBody>
          <a:bodyPr lIns="0" tIns="0" rIns="0" bIns="0" rtlCol="0" anchor="t">
            <a:spAutoFit/>
          </a:bodyPr>
          <a:lstStyle/>
          <a:p>
            <a:pPr algn="ctr">
              <a:lnSpc>
                <a:spcPts val="4409"/>
              </a:lnSpc>
            </a:pPr>
            <a:r>
              <a:rPr lang="en-US" sz="3150">
                <a:solidFill>
                  <a:srgbClr val="0000FF"/>
                </a:solidFill>
                <a:latin typeface="Montserrat Classic"/>
              </a:rPr>
              <a:t>PRÁCTICA 2</a:t>
            </a:r>
          </a:p>
        </p:txBody>
      </p:sp>
      <p:sp>
        <p:nvSpPr>
          <p:cNvPr id="9" name="TextBox 9"/>
          <p:cNvSpPr txBox="1"/>
          <p:nvPr/>
        </p:nvSpPr>
        <p:spPr>
          <a:xfrm>
            <a:off x="833824" y="3590925"/>
            <a:ext cx="3707364" cy="1263015"/>
          </a:xfrm>
          <a:prstGeom prst="rect">
            <a:avLst/>
          </a:prstGeom>
        </p:spPr>
        <p:txBody>
          <a:bodyPr lIns="0" tIns="0" rIns="0" bIns="0" rtlCol="0" anchor="t">
            <a:spAutoFit/>
          </a:bodyPr>
          <a:lstStyle/>
          <a:p>
            <a:pPr algn="ctr">
              <a:lnSpc>
                <a:spcPts val="3360"/>
              </a:lnSpc>
            </a:pPr>
            <a:r>
              <a:rPr lang="en-US" sz="2400">
                <a:solidFill>
                  <a:srgbClr val="000000"/>
                </a:solidFill>
                <a:latin typeface="Poppins"/>
              </a:rPr>
              <a:t>Identificar situaciones directivas en nuestro día a día.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 Aplicación&#10;&#10;Descripción generada automáticamente">
            <a:extLst>
              <a:ext uri="{FF2B5EF4-FFF2-40B4-BE49-F238E27FC236}">
                <a16:creationId xmlns:a16="http://schemas.microsoft.com/office/drawing/2014/main" id="{E1659B19-8464-B24D-864C-85C1ED93F4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53600" cy="7315200"/>
          </a:xfrm>
          <a:prstGeom prst="rect">
            <a:avLst/>
          </a:prstGeom>
        </p:spPr>
      </p:pic>
    </p:spTree>
    <p:extLst>
      <p:ext uri="{BB962C8B-B14F-4D97-AF65-F5344CB8AC3E}">
        <p14:creationId xmlns:p14="http://schemas.microsoft.com/office/powerpoint/2010/main" val="4182671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27545"/>
            <a:ext cx="9753600" cy="717540"/>
            <a:chOff x="0" y="0"/>
            <a:chExt cx="4639733" cy="341330"/>
          </a:xfrm>
        </p:grpSpPr>
        <p:sp>
          <p:nvSpPr>
            <p:cNvPr id="3" name="Freeform 3"/>
            <p:cNvSpPr/>
            <p:nvPr/>
          </p:nvSpPr>
          <p:spPr>
            <a:xfrm>
              <a:off x="0" y="0"/>
              <a:ext cx="4639733" cy="341330"/>
            </a:xfrm>
            <a:custGeom>
              <a:avLst/>
              <a:gdLst/>
              <a:ahLst/>
              <a:cxnLst/>
              <a:rect l="l" t="t" r="r" b="b"/>
              <a:pathLst>
                <a:path w="4639733" h="341330">
                  <a:moveTo>
                    <a:pt x="0" y="0"/>
                  </a:moveTo>
                  <a:lnTo>
                    <a:pt x="4639733" y="0"/>
                  </a:lnTo>
                  <a:lnTo>
                    <a:pt x="4639733" y="341330"/>
                  </a:lnTo>
                  <a:lnTo>
                    <a:pt x="0" y="341330"/>
                  </a:lnTo>
                  <a:close/>
                </a:path>
              </a:pathLst>
            </a:custGeom>
            <a:solidFill>
              <a:srgbClr val="0000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668039" y="4448308"/>
            <a:ext cx="971626" cy="971626"/>
          </a:xfrm>
          <a:prstGeom prst="rect">
            <a:avLst/>
          </a:prstGeom>
        </p:spPr>
      </p:pic>
      <p:grpSp>
        <p:nvGrpSpPr>
          <p:cNvPr id="5" name="Group 5"/>
          <p:cNvGrpSpPr>
            <a:grpSpLocks noChangeAspect="1"/>
          </p:cNvGrpSpPr>
          <p:nvPr/>
        </p:nvGrpSpPr>
        <p:grpSpPr>
          <a:xfrm>
            <a:off x="628466" y="1839955"/>
            <a:ext cx="4118690" cy="4023360"/>
            <a:chOff x="0" y="0"/>
            <a:chExt cx="4828540" cy="4716780"/>
          </a:xfrm>
        </p:grpSpPr>
        <p:sp>
          <p:nvSpPr>
            <p:cNvPr id="6" name="Freeform 6"/>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4"/>
              <a:stretch>
                <a:fillRect l="-1134" r="-45133"/>
              </a:stretch>
            </a:blipFill>
          </p:spPr>
        </p:sp>
      </p:grpSp>
      <p:pic>
        <p:nvPicPr>
          <p:cNvPr id="7" name="Picture 7"/>
          <p:cNvPicPr>
            <a:picLocks noChangeAspect="1"/>
          </p:cNvPicPr>
          <p:nvPr/>
        </p:nvPicPr>
        <p:blipFill>
          <a:blip r:embed="rId5"/>
          <a:srcRect/>
          <a:stretch>
            <a:fillRect/>
          </a:stretch>
        </p:blipFill>
        <p:spPr>
          <a:xfrm>
            <a:off x="6094622" y="6583680"/>
            <a:ext cx="2284654" cy="262735"/>
          </a:xfrm>
          <a:prstGeom prst="rect">
            <a:avLst/>
          </a:prstGeom>
        </p:spPr>
      </p:pic>
      <p:sp>
        <p:nvSpPr>
          <p:cNvPr id="8" name="TextBox 8"/>
          <p:cNvSpPr txBox="1"/>
          <p:nvPr/>
        </p:nvSpPr>
        <p:spPr>
          <a:xfrm>
            <a:off x="2892698" y="325755"/>
            <a:ext cx="3968204" cy="405765"/>
          </a:xfrm>
          <a:prstGeom prst="rect">
            <a:avLst/>
          </a:prstGeom>
        </p:spPr>
        <p:txBody>
          <a:bodyPr lIns="0" tIns="0" rIns="0" bIns="0" rtlCol="0" anchor="t">
            <a:spAutoFit/>
          </a:bodyPr>
          <a:lstStyle/>
          <a:p>
            <a:pPr algn="ctr">
              <a:lnSpc>
                <a:spcPts val="3359"/>
              </a:lnSpc>
            </a:pPr>
            <a:r>
              <a:rPr lang="en-US" sz="2399">
                <a:solidFill>
                  <a:srgbClr val="FFFFFF"/>
                </a:solidFill>
                <a:latin typeface="Montserrat Classic Bold"/>
              </a:rPr>
              <a:t>LA PREGUNTA DE CIERRE</a:t>
            </a:r>
          </a:p>
        </p:txBody>
      </p:sp>
      <p:sp>
        <p:nvSpPr>
          <p:cNvPr id="9" name="TextBox 9"/>
          <p:cNvSpPr txBox="1"/>
          <p:nvPr/>
        </p:nvSpPr>
        <p:spPr>
          <a:xfrm>
            <a:off x="5240935" y="2379705"/>
            <a:ext cx="3992029" cy="1471930"/>
          </a:xfrm>
          <a:prstGeom prst="rect">
            <a:avLst/>
          </a:prstGeom>
        </p:spPr>
        <p:txBody>
          <a:bodyPr lIns="0" tIns="0" rIns="0" bIns="0" rtlCol="0" anchor="t">
            <a:spAutoFit/>
          </a:bodyPr>
          <a:lstStyle/>
          <a:p>
            <a:pPr algn="ctr">
              <a:lnSpc>
                <a:spcPts val="3919"/>
              </a:lnSpc>
            </a:pPr>
            <a:r>
              <a:rPr lang="en-US" sz="2799" dirty="0">
                <a:solidFill>
                  <a:srgbClr val="0432FF"/>
                </a:solidFill>
                <a:latin typeface="Montserrat Classic Bold"/>
              </a:rPr>
              <a:t>¿QUÉ ES LO QUE TE LLEVAS DE ESTA PRIMERA LECCIÓN?</a:t>
            </a:r>
          </a:p>
        </p:txBody>
      </p:sp>
      <p:sp>
        <p:nvSpPr>
          <p:cNvPr id="10" name="TextBox 10"/>
          <p:cNvSpPr txBox="1"/>
          <p:nvPr/>
        </p:nvSpPr>
        <p:spPr>
          <a:xfrm>
            <a:off x="6983193" y="4995485"/>
            <a:ext cx="1810643" cy="273685"/>
          </a:xfrm>
          <a:prstGeom prst="rect">
            <a:avLst/>
          </a:prstGeom>
        </p:spPr>
        <p:txBody>
          <a:bodyPr lIns="0" tIns="0" rIns="0" bIns="0" rtlCol="0" anchor="t">
            <a:spAutoFit/>
          </a:bodyPr>
          <a:lstStyle/>
          <a:p>
            <a:pPr algn="ctr">
              <a:lnSpc>
                <a:spcPts val="2240"/>
              </a:lnSpc>
            </a:pPr>
            <a:r>
              <a:rPr lang="en-US" sz="1600">
                <a:solidFill>
                  <a:srgbClr val="0000FF"/>
                </a:solidFill>
                <a:latin typeface="Quicksand Bold"/>
              </a:rPr>
              <a:t>TIEMPO: 5 minutos</a:t>
            </a:r>
          </a:p>
        </p:txBody>
      </p:sp>
      <p:sp>
        <p:nvSpPr>
          <p:cNvPr id="11" name="TextBox 11"/>
          <p:cNvSpPr txBox="1"/>
          <p:nvPr/>
        </p:nvSpPr>
        <p:spPr>
          <a:xfrm>
            <a:off x="6860902" y="4627416"/>
            <a:ext cx="2055225" cy="306705"/>
          </a:xfrm>
          <a:prstGeom prst="rect">
            <a:avLst/>
          </a:prstGeom>
        </p:spPr>
        <p:txBody>
          <a:bodyPr lIns="0" tIns="0" rIns="0" bIns="0" rtlCol="0" anchor="t">
            <a:spAutoFit/>
          </a:bodyPr>
          <a:lstStyle/>
          <a:p>
            <a:pPr algn="ctr">
              <a:lnSpc>
                <a:spcPts val="2520"/>
              </a:lnSpc>
            </a:pPr>
            <a:r>
              <a:rPr lang="en-US" sz="1800">
                <a:solidFill>
                  <a:srgbClr val="000000"/>
                </a:solidFill>
                <a:latin typeface="Montserrat Classic Bold"/>
              </a:rPr>
              <a:t>SALA PRINCIPAL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grpSp>
        <p:nvGrpSpPr>
          <p:cNvPr id="2" name="Group 2"/>
          <p:cNvGrpSpPr/>
          <p:nvPr/>
        </p:nvGrpSpPr>
        <p:grpSpPr>
          <a:xfrm>
            <a:off x="559109" y="4113722"/>
            <a:ext cx="8462971" cy="2040645"/>
            <a:chOff x="0" y="0"/>
            <a:chExt cx="11283961" cy="2720860"/>
          </a:xfrm>
        </p:grpSpPr>
        <p:sp>
          <p:nvSpPr>
            <p:cNvPr id="3" name="TextBox 3"/>
            <p:cNvSpPr txBox="1"/>
            <p:nvPr/>
          </p:nvSpPr>
          <p:spPr>
            <a:xfrm>
              <a:off x="0" y="0"/>
              <a:ext cx="4929456" cy="1479398"/>
            </a:xfrm>
            <a:prstGeom prst="rect">
              <a:avLst/>
            </a:prstGeom>
          </p:spPr>
          <p:txBody>
            <a:bodyPr lIns="0" tIns="0" rIns="0" bIns="0" rtlCol="0" anchor="t">
              <a:spAutoFit/>
            </a:bodyPr>
            <a:lstStyle/>
            <a:p>
              <a:pPr>
                <a:lnSpc>
                  <a:spcPts val="4355"/>
                </a:lnSpc>
              </a:pPr>
              <a:endParaRPr/>
            </a:p>
            <a:p>
              <a:pPr>
                <a:lnSpc>
                  <a:spcPts val="4355"/>
                </a:lnSpc>
              </a:pPr>
              <a:r>
                <a:rPr lang="en-US" sz="3660" spc="292">
                  <a:solidFill>
                    <a:srgbClr val="FFFFFF"/>
                  </a:solidFill>
                  <a:latin typeface="Montserrat Classic Bold"/>
                </a:rPr>
                <a:t>GOETHE</a:t>
              </a:r>
            </a:p>
          </p:txBody>
        </p:sp>
        <p:sp>
          <p:nvSpPr>
            <p:cNvPr id="4" name="TextBox 4"/>
            <p:cNvSpPr txBox="1"/>
            <p:nvPr/>
          </p:nvSpPr>
          <p:spPr>
            <a:xfrm>
              <a:off x="6531955" y="639076"/>
              <a:ext cx="4752006" cy="2081784"/>
            </a:xfrm>
            <a:prstGeom prst="rect">
              <a:avLst/>
            </a:prstGeom>
          </p:spPr>
          <p:txBody>
            <a:bodyPr lIns="0" tIns="0" rIns="0" bIns="0" rtlCol="0" anchor="t">
              <a:spAutoFit/>
            </a:bodyPr>
            <a:lstStyle/>
            <a:p>
              <a:pPr>
                <a:lnSpc>
                  <a:spcPts val="2535"/>
                </a:lnSpc>
              </a:pPr>
              <a:r>
                <a:rPr lang="en-US" sz="1811" spc="90">
                  <a:solidFill>
                    <a:srgbClr val="FFFFFF"/>
                  </a:solidFill>
                  <a:latin typeface="Quicksand"/>
                </a:rPr>
                <a:t>Lo mejor que puedes hacer por los demás no es enseñarles tus riquezas, sino hacerles ver las suyas propias.</a:t>
              </a: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38897" y="3687372"/>
            <a:ext cx="576401" cy="96456"/>
          </a:xfrm>
          <a:prstGeom prst="rect">
            <a:avLst/>
          </a:prstGeom>
        </p:spPr>
      </p:pic>
      <p:grpSp>
        <p:nvGrpSpPr>
          <p:cNvPr id="6" name="Group 6"/>
          <p:cNvGrpSpPr/>
          <p:nvPr/>
        </p:nvGrpSpPr>
        <p:grpSpPr>
          <a:xfrm>
            <a:off x="296091" y="313509"/>
            <a:ext cx="9159613" cy="3239800"/>
            <a:chOff x="0" y="0"/>
            <a:chExt cx="12212818" cy="4319733"/>
          </a:xfrm>
        </p:grpSpPr>
        <p:pic>
          <p:nvPicPr>
            <p:cNvPr id="7" name="Picture 7"/>
            <p:cNvPicPr>
              <a:picLocks noChangeAspect="1"/>
            </p:cNvPicPr>
            <p:nvPr/>
          </p:nvPicPr>
          <p:blipFill>
            <a:blip r:embed="rId4"/>
            <a:srcRect t="4343" b="34209"/>
            <a:stretch>
              <a:fillRect/>
            </a:stretch>
          </p:blipFill>
          <p:spPr>
            <a:xfrm>
              <a:off x="0" y="0"/>
              <a:ext cx="12212818" cy="4319733"/>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3393" y="0"/>
            <a:ext cx="9780387" cy="7374459"/>
            <a:chOff x="0" y="0"/>
            <a:chExt cx="13040516" cy="9832611"/>
          </a:xfrm>
        </p:grpSpPr>
        <p:pic>
          <p:nvPicPr>
            <p:cNvPr id="3" name="Picture 3"/>
            <p:cNvPicPr>
              <a:picLocks noChangeAspect="1"/>
            </p:cNvPicPr>
            <p:nvPr/>
          </p:nvPicPr>
          <p:blipFill>
            <a:blip r:embed="rId2"/>
            <a:srcRect l="12179" r="12179"/>
            <a:stretch>
              <a:fillRect/>
            </a:stretch>
          </p:blipFill>
          <p:spPr>
            <a:xfrm>
              <a:off x="0" y="0"/>
              <a:ext cx="13040516" cy="9832611"/>
            </a:xfrm>
            <a:prstGeom prst="rect">
              <a:avLst/>
            </a:prstGeom>
          </p:spPr>
        </p:pic>
      </p:grpSp>
      <p:sp>
        <p:nvSpPr>
          <p:cNvPr id="4" name="TextBox 4"/>
          <p:cNvSpPr txBox="1"/>
          <p:nvPr/>
        </p:nvSpPr>
        <p:spPr>
          <a:xfrm>
            <a:off x="731520" y="1339832"/>
            <a:ext cx="5448300" cy="282956"/>
          </a:xfrm>
          <a:prstGeom prst="rect">
            <a:avLst/>
          </a:prstGeom>
        </p:spPr>
        <p:txBody>
          <a:bodyPr lIns="0" tIns="0" rIns="0" bIns="0" rtlCol="0" anchor="t">
            <a:spAutoFit/>
          </a:bodyPr>
          <a:lstStyle/>
          <a:p>
            <a:pPr>
              <a:lnSpc>
                <a:spcPts val="2253"/>
              </a:lnSpc>
            </a:pPr>
            <a:r>
              <a:rPr lang="en-US" sz="1609" spc="402">
                <a:solidFill>
                  <a:srgbClr val="FFFFFF"/>
                </a:solidFill>
                <a:latin typeface="Quicksand Bold"/>
              </a:rPr>
              <a:t>CURSO ESPECIALIZADO</a:t>
            </a: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299063"/>
            <a:ext cx="7106663" cy="2934262"/>
          </a:xfrm>
          <a:prstGeom prst="rect">
            <a:avLst/>
          </a:prstGeom>
        </p:spPr>
      </p:pic>
      <p:sp>
        <p:nvSpPr>
          <p:cNvPr id="6" name="TextBox 6"/>
          <p:cNvSpPr txBox="1"/>
          <p:nvPr/>
        </p:nvSpPr>
        <p:spPr>
          <a:xfrm>
            <a:off x="686089" y="3383837"/>
            <a:ext cx="6638925" cy="547526"/>
          </a:xfrm>
          <a:prstGeom prst="rect">
            <a:avLst/>
          </a:prstGeom>
        </p:spPr>
        <p:txBody>
          <a:bodyPr lIns="0" tIns="0" rIns="0" bIns="0" rtlCol="0" anchor="t">
            <a:spAutoFit/>
          </a:bodyPr>
          <a:lstStyle/>
          <a:p>
            <a:pPr>
              <a:lnSpc>
                <a:spcPts val="4310"/>
              </a:lnSpc>
            </a:pPr>
            <a:r>
              <a:rPr lang="en-US" sz="3622" spc="289">
                <a:solidFill>
                  <a:srgbClr val="FFFFFF"/>
                </a:solidFill>
                <a:latin typeface="Montserrat Classic Bold"/>
              </a:rPr>
              <a:t>¿QUÉ ES COACHING? </a:t>
            </a:r>
          </a:p>
        </p:txBody>
      </p:sp>
      <p:sp>
        <p:nvSpPr>
          <p:cNvPr id="7" name="TextBox 7"/>
          <p:cNvSpPr txBox="1"/>
          <p:nvPr/>
        </p:nvSpPr>
        <p:spPr>
          <a:xfrm>
            <a:off x="686089" y="4374437"/>
            <a:ext cx="5219938" cy="425196"/>
          </a:xfrm>
          <a:prstGeom prst="rect">
            <a:avLst/>
          </a:prstGeom>
        </p:spPr>
        <p:txBody>
          <a:bodyPr lIns="0" tIns="0" rIns="0" bIns="0" rtlCol="0" anchor="t">
            <a:spAutoFit/>
          </a:bodyPr>
          <a:lstStyle/>
          <a:p>
            <a:pPr>
              <a:lnSpc>
                <a:spcPts val="3380"/>
              </a:lnSpc>
            </a:pPr>
            <a:r>
              <a:rPr lang="en-US" sz="2415">
                <a:solidFill>
                  <a:srgbClr val="FFFFFF"/>
                </a:solidFill>
                <a:latin typeface="Quicksand Bold"/>
              </a:rPr>
              <a:t>Lección 1</a:t>
            </a:r>
          </a:p>
        </p:txBody>
      </p:sp>
      <p:sp>
        <p:nvSpPr>
          <p:cNvPr id="8" name="TextBox 8"/>
          <p:cNvSpPr txBox="1"/>
          <p:nvPr/>
        </p:nvSpPr>
        <p:spPr>
          <a:xfrm>
            <a:off x="685800" y="5869051"/>
            <a:ext cx="5457825" cy="282956"/>
          </a:xfrm>
          <a:prstGeom prst="rect">
            <a:avLst/>
          </a:prstGeom>
        </p:spPr>
        <p:txBody>
          <a:bodyPr lIns="0" tIns="0" rIns="0" bIns="0" rtlCol="0" anchor="t">
            <a:spAutoFit/>
          </a:bodyPr>
          <a:lstStyle/>
          <a:p>
            <a:pPr>
              <a:lnSpc>
                <a:spcPts val="2253"/>
              </a:lnSpc>
            </a:pPr>
            <a:r>
              <a:rPr lang="en-US" sz="1609" spc="402">
                <a:solidFill>
                  <a:srgbClr val="FFFFFF"/>
                </a:solidFill>
                <a:latin typeface="Quicksand Bold"/>
              </a:rPr>
              <a:t>MASTER COACH BERNABÉ SALDAÑA</a:t>
            </a:r>
          </a:p>
        </p:txBody>
      </p:sp>
      <p:pic>
        <p:nvPicPr>
          <p:cNvPr id="9" name="Picture 9"/>
          <p:cNvPicPr>
            <a:picLocks noChangeAspect="1"/>
          </p:cNvPicPr>
          <p:nvPr/>
        </p:nvPicPr>
        <p:blipFill>
          <a:blip r:embed="rId5"/>
          <a:srcRect/>
          <a:stretch>
            <a:fillRect/>
          </a:stretch>
        </p:blipFill>
        <p:spPr>
          <a:xfrm>
            <a:off x="6963508" y="6583680"/>
            <a:ext cx="2320055" cy="26680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17" y="226423"/>
            <a:ext cx="9782464" cy="733726"/>
          </a:xfrm>
          <a:prstGeom prst="rect">
            <a:avLst/>
          </a:prstGeom>
        </p:spPr>
      </p:pic>
      <p:pic>
        <p:nvPicPr>
          <p:cNvPr id="3" name="Picture 3"/>
          <p:cNvPicPr>
            <a:picLocks noChangeAspect="1"/>
          </p:cNvPicPr>
          <p:nvPr/>
        </p:nvPicPr>
        <p:blipFill>
          <a:blip r:embed="rId4"/>
          <a:srcRect/>
          <a:stretch>
            <a:fillRect/>
          </a:stretch>
        </p:blipFill>
        <p:spPr>
          <a:xfrm>
            <a:off x="3931548" y="6726645"/>
            <a:ext cx="1890505" cy="217408"/>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73862" y="1717874"/>
            <a:ext cx="7399906" cy="4510983"/>
          </a:xfrm>
          <a:prstGeom prst="rect">
            <a:avLst/>
          </a:prstGeom>
        </p:spPr>
      </p:pic>
      <p:sp>
        <p:nvSpPr>
          <p:cNvPr id="5" name="TextBox 5"/>
          <p:cNvSpPr txBox="1"/>
          <p:nvPr/>
        </p:nvSpPr>
        <p:spPr>
          <a:xfrm>
            <a:off x="359330" y="405961"/>
            <a:ext cx="9034940" cy="374650"/>
          </a:xfrm>
          <a:prstGeom prst="rect">
            <a:avLst/>
          </a:prstGeom>
        </p:spPr>
        <p:txBody>
          <a:bodyPr lIns="0" tIns="0" rIns="0" bIns="0" rtlCol="0" anchor="t">
            <a:spAutoFit/>
          </a:bodyPr>
          <a:lstStyle/>
          <a:p>
            <a:pPr algn="ctr">
              <a:lnSpc>
                <a:spcPts val="2974"/>
              </a:lnSpc>
            </a:pPr>
            <a:r>
              <a:rPr lang="en-US" sz="2499" spc="199">
                <a:solidFill>
                  <a:srgbClr val="FFFFFF"/>
                </a:solidFill>
                <a:latin typeface="Montserrat Classic Bold"/>
              </a:rPr>
              <a:t>MITOS MÁS COMUNES DEL COACHING</a:t>
            </a:r>
          </a:p>
        </p:txBody>
      </p:sp>
      <p:sp>
        <p:nvSpPr>
          <p:cNvPr id="6" name="TextBox 6"/>
          <p:cNvSpPr txBox="1"/>
          <p:nvPr/>
        </p:nvSpPr>
        <p:spPr>
          <a:xfrm rot="-38487">
            <a:off x="1881887" y="3327571"/>
            <a:ext cx="2041129" cy="1243965"/>
          </a:xfrm>
          <a:prstGeom prst="rect">
            <a:avLst/>
          </a:prstGeom>
        </p:spPr>
        <p:txBody>
          <a:bodyPr lIns="0" tIns="0" rIns="0" bIns="0" rtlCol="0" anchor="t">
            <a:spAutoFit/>
          </a:bodyPr>
          <a:lstStyle/>
          <a:p>
            <a:pPr algn="ctr">
              <a:lnSpc>
                <a:spcPts val="3359"/>
              </a:lnSpc>
            </a:pPr>
            <a:r>
              <a:rPr lang="en-US" sz="2400" spc="120">
                <a:solidFill>
                  <a:srgbClr val="0000FF"/>
                </a:solidFill>
                <a:latin typeface="Montserrat Classic Bold"/>
              </a:rPr>
              <a:t>MITOS SOBRE EL COACHING</a:t>
            </a:r>
          </a:p>
        </p:txBody>
      </p:sp>
      <p:sp>
        <p:nvSpPr>
          <p:cNvPr id="7" name="TextBox 7"/>
          <p:cNvSpPr txBox="1"/>
          <p:nvPr/>
        </p:nvSpPr>
        <p:spPr>
          <a:xfrm rot="-38487">
            <a:off x="5822301" y="3269263"/>
            <a:ext cx="2247900" cy="1243965"/>
          </a:xfrm>
          <a:prstGeom prst="rect">
            <a:avLst/>
          </a:prstGeom>
        </p:spPr>
        <p:txBody>
          <a:bodyPr lIns="0" tIns="0" rIns="0" bIns="0" rtlCol="0" anchor="t">
            <a:spAutoFit/>
          </a:bodyPr>
          <a:lstStyle/>
          <a:p>
            <a:pPr algn="ctr">
              <a:lnSpc>
                <a:spcPts val="3359"/>
              </a:lnSpc>
            </a:pPr>
            <a:r>
              <a:rPr lang="en-US" sz="2400" spc="120">
                <a:solidFill>
                  <a:srgbClr val="FFFFFF"/>
                </a:solidFill>
                <a:latin typeface="Montserrat Classic Bold"/>
              </a:rPr>
              <a:t>MITOS SOBRE EL COACH</a:t>
            </a:r>
          </a:p>
        </p:txBody>
      </p:sp>
      <p:sp>
        <p:nvSpPr>
          <p:cNvPr id="8" name="TextBox 8"/>
          <p:cNvSpPr txBox="1"/>
          <p:nvPr/>
        </p:nvSpPr>
        <p:spPr>
          <a:xfrm rot="-38487">
            <a:off x="3935834" y="3478813"/>
            <a:ext cx="2041129" cy="824865"/>
          </a:xfrm>
          <a:prstGeom prst="rect">
            <a:avLst/>
          </a:prstGeom>
        </p:spPr>
        <p:txBody>
          <a:bodyPr lIns="0" tIns="0" rIns="0" bIns="0" rtlCol="0" anchor="t">
            <a:spAutoFit/>
          </a:bodyPr>
          <a:lstStyle/>
          <a:p>
            <a:pPr algn="ctr">
              <a:lnSpc>
                <a:spcPts val="3359"/>
              </a:lnSpc>
            </a:pPr>
            <a:r>
              <a:rPr lang="en-US" sz="2400" spc="120">
                <a:solidFill>
                  <a:srgbClr val="000000"/>
                </a:solidFill>
                <a:latin typeface="Montserrat Classic Bold"/>
              </a:rPr>
              <a:t>12 </a:t>
            </a:r>
          </a:p>
          <a:p>
            <a:pPr algn="ctr">
              <a:lnSpc>
                <a:spcPts val="3359"/>
              </a:lnSpc>
            </a:pPr>
            <a:r>
              <a:rPr lang="en-US" sz="2400" spc="120">
                <a:solidFill>
                  <a:srgbClr val="000000"/>
                </a:solidFill>
                <a:latin typeface="Montserrat Classic Bold"/>
              </a:rPr>
              <a:t>MITOS</a:t>
            </a:r>
            <a:r>
              <a:rPr lang="en-US" sz="2400" spc="120">
                <a:solidFill>
                  <a:srgbClr val="0000FF"/>
                </a:solidFill>
                <a:latin typeface="Montserrat Classic Bold"/>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17" y="226423"/>
            <a:ext cx="9782464" cy="733726"/>
          </a:xfrm>
          <a:prstGeom prst="rect">
            <a:avLst/>
          </a:prstGeom>
        </p:spPr>
      </p:pic>
      <p:pic>
        <p:nvPicPr>
          <p:cNvPr id="3" name="Picture 3"/>
          <p:cNvPicPr>
            <a:picLocks noChangeAspect="1"/>
          </p:cNvPicPr>
          <p:nvPr/>
        </p:nvPicPr>
        <p:blipFill>
          <a:blip r:embed="rId4"/>
          <a:srcRect/>
          <a:stretch>
            <a:fillRect/>
          </a:stretch>
        </p:blipFill>
        <p:spPr>
          <a:xfrm>
            <a:off x="3928562" y="6704025"/>
            <a:ext cx="1890505" cy="217408"/>
          </a:xfrm>
          <a:prstGeom prst="rect">
            <a:avLst/>
          </a:prstGeom>
        </p:spPr>
      </p:pic>
      <p:sp>
        <p:nvSpPr>
          <p:cNvPr id="4" name="TextBox 4"/>
          <p:cNvSpPr txBox="1"/>
          <p:nvPr/>
        </p:nvSpPr>
        <p:spPr>
          <a:xfrm>
            <a:off x="359330" y="405961"/>
            <a:ext cx="9034940" cy="374650"/>
          </a:xfrm>
          <a:prstGeom prst="rect">
            <a:avLst/>
          </a:prstGeom>
        </p:spPr>
        <p:txBody>
          <a:bodyPr lIns="0" tIns="0" rIns="0" bIns="0" rtlCol="0" anchor="t">
            <a:spAutoFit/>
          </a:bodyPr>
          <a:lstStyle/>
          <a:p>
            <a:pPr algn="ctr">
              <a:lnSpc>
                <a:spcPts val="2974"/>
              </a:lnSpc>
            </a:pPr>
            <a:r>
              <a:rPr lang="en-US" sz="2499" spc="199">
                <a:solidFill>
                  <a:srgbClr val="FFFFFF"/>
                </a:solidFill>
                <a:latin typeface="Montserrat Classic Bold"/>
              </a:rPr>
              <a:t>MITOS MÁS COMUNES DEL COACHING</a:t>
            </a:r>
          </a:p>
        </p:txBody>
      </p:sp>
      <p:grpSp>
        <p:nvGrpSpPr>
          <p:cNvPr id="5" name="Group 5"/>
          <p:cNvGrpSpPr>
            <a:grpSpLocks noChangeAspect="1"/>
          </p:cNvGrpSpPr>
          <p:nvPr/>
        </p:nvGrpSpPr>
        <p:grpSpPr>
          <a:xfrm>
            <a:off x="588350" y="2488855"/>
            <a:ext cx="2936394" cy="2936394"/>
            <a:chOff x="0" y="0"/>
            <a:chExt cx="6350000" cy="6350000"/>
          </a:xfrm>
        </p:grpSpPr>
        <p:sp>
          <p:nvSpPr>
            <p:cNvPr id="6" name="Freeform 6"/>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000FF"/>
            </a:solidFill>
          </p:spPr>
        </p:sp>
      </p:grpSp>
      <p:sp>
        <p:nvSpPr>
          <p:cNvPr id="7" name="TextBox 7"/>
          <p:cNvSpPr txBox="1"/>
          <p:nvPr/>
        </p:nvSpPr>
        <p:spPr>
          <a:xfrm>
            <a:off x="637248" y="3584555"/>
            <a:ext cx="2838599" cy="668820"/>
          </a:xfrm>
          <a:prstGeom prst="rect">
            <a:avLst/>
          </a:prstGeom>
        </p:spPr>
        <p:txBody>
          <a:bodyPr lIns="0" tIns="0" rIns="0" bIns="0" rtlCol="0" anchor="t">
            <a:spAutoFit/>
          </a:bodyPr>
          <a:lstStyle/>
          <a:p>
            <a:pPr algn="ctr">
              <a:lnSpc>
                <a:spcPts val="5332"/>
              </a:lnSpc>
            </a:pPr>
            <a:r>
              <a:rPr lang="en-US" sz="3921" spc="392">
                <a:solidFill>
                  <a:srgbClr val="FFFFFF"/>
                </a:solidFill>
                <a:latin typeface="Bebas Neue Cyrillic"/>
              </a:rPr>
              <a:t>MITO 1</a:t>
            </a:r>
          </a:p>
        </p:txBody>
      </p:sp>
      <p:sp>
        <p:nvSpPr>
          <p:cNvPr id="8" name="TextBox 8"/>
          <p:cNvSpPr txBox="1"/>
          <p:nvPr/>
        </p:nvSpPr>
        <p:spPr>
          <a:xfrm>
            <a:off x="4071718" y="3020084"/>
            <a:ext cx="4950362" cy="2857627"/>
          </a:xfrm>
          <a:prstGeom prst="rect">
            <a:avLst/>
          </a:prstGeom>
        </p:spPr>
        <p:txBody>
          <a:bodyPr lIns="0" tIns="0" rIns="0" bIns="0" rtlCol="0" anchor="t">
            <a:spAutoFit/>
          </a:bodyPr>
          <a:lstStyle/>
          <a:p>
            <a:pPr algn="just">
              <a:lnSpc>
                <a:spcPts val="1904"/>
              </a:lnSpc>
            </a:pPr>
            <a:r>
              <a:rPr lang="en-US" sz="1400" spc="140">
                <a:solidFill>
                  <a:srgbClr val="000000"/>
                </a:solidFill>
                <a:latin typeface="Libre Franklin Light"/>
              </a:rPr>
              <a:t>LA DEFINICIÓN ES INHERENTE AL COACHING. SIGNIFICA ACOMPAÑAR A LAS PERSONAS A DEFINIR METAS CLARAS Y A ESTABLECER UN PLAZO ESPECÍFICO PARA ALCANZARLAS Y LAS METAS PUEDEN SER DESDE EL ÁMBITO PERSONAL, PROFESIONAL, DEPORTIVO, ETC. EL COACHING ES UN PROCESO DEFINIDO QUE TIENE PUNTOS DE PARTIDA Y DE LLEGADA, LO QUE RESULTA DIFERENTE Y LO QUE PUEDE CONFUNDIR ES QUE EL CORAZÓN DEL PROCESO ES EL POTENCIAL DE UNA PERSONA Y POR LO TANTO, EL ÉXITO NO ES FÁCIL DE CUANTIFICAR.</a:t>
            </a:r>
          </a:p>
        </p:txBody>
      </p:sp>
      <p:grpSp>
        <p:nvGrpSpPr>
          <p:cNvPr id="9" name="Group 9"/>
          <p:cNvGrpSpPr/>
          <p:nvPr/>
        </p:nvGrpSpPr>
        <p:grpSpPr>
          <a:xfrm>
            <a:off x="355249" y="2269117"/>
            <a:ext cx="3402597" cy="3375896"/>
            <a:chOff x="0" y="0"/>
            <a:chExt cx="812800" cy="806422"/>
          </a:xfrm>
        </p:grpSpPr>
        <p:sp>
          <p:nvSpPr>
            <p:cNvPr id="10" name="Freeform 10"/>
            <p:cNvSpPr/>
            <p:nvPr/>
          </p:nvSpPr>
          <p:spPr>
            <a:xfrm>
              <a:off x="50813" y="0"/>
              <a:ext cx="711174" cy="806422"/>
            </a:xfrm>
            <a:custGeom>
              <a:avLst/>
              <a:gdLst/>
              <a:ahLst/>
              <a:cxnLst/>
              <a:rect l="l" t="t" r="r" b="b"/>
              <a:pathLst>
                <a:path w="711174" h="806422">
                  <a:moveTo>
                    <a:pt x="355587" y="0"/>
                  </a:moveTo>
                  <a:cubicBezTo>
                    <a:pt x="558781" y="25607"/>
                    <a:pt x="711174" y="198409"/>
                    <a:pt x="711174" y="403211"/>
                  </a:cubicBezTo>
                  <a:cubicBezTo>
                    <a:pt x="711174" y="608012"/>
                    <a:pt x="558781" y="780815"/>
                    <a:pt x="355587" y="806422"/>
                  </a:cubicBezTo>
                  <a:cubicBezTo>
                    <a:pt x="152393" y="780815"/>
                    <a:pt x="0" y="608012"/>
                    <a:pt x="0" y="403211"/>
                  </a:cubicBezTo>
                  <a:cubicBezTo>
                    <a:pt x="0" y="198409"/>
                    <a:pt x="152393" y="25607"/>
                    <a:pt x="355587" y="0"/>
                  </a:cubicBezTo>
                  <a:close/>
                </a:path>
              </a:pathLst>
            </a:custGeom>
            <a:solidFill>
              <a:srgbClr val="000000">
                <a:alpha val="0"/>
              </a:srgbClr>
            </a:solidFill>
            <a:ln w="28575">
              <a:solidFill>
                <a:srgbClr val="404040"/>
              </a:solidFill>
            </a:ln>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sp>
        <p:nvSpPr>
          <p:cNvPr id="12" name="TextBox 12"/>
          <p:cNvSpPr txBox="1"/>
          <p:nvPr/>
        </p:nvSpPr>
        <p:spPr>
          <a:xfrm>
            <a:off x="4071718" y="2093568"/>
            <a:ext cx="4950362" cy="835152"/>
          </a:xfrm>
          <a:prstGeom prst="rect">
            <a:avLst/>
          </a:prstGeom>
        </p:spPr>
        <p:txBody>
          <a:bodyPr lIns="0" tIns="0" rIns="0" bIns="0" rtlCol="0" anchor="t">
            <a:spAutoFit/>
          </a:bodyPr>
          <a:lstStyle/>
          <a:p>
            <a:pPr algn="just">
              <a:lnSpc>
                <a:spcPts val="3264"/>
              </a:lnSpc>
            </a:pPr>
            <a:r>
              <a:rPr lang="en-US" sz="3200" spc="44">
                <a:solidFill>
                  <a:srgbClr val="0000FF"/>
                </a:solidFill>
                <a:latin typeface="Bebas Neue Bold"/>
              </a:rPr>
              <a:t>NADIE PUEDE DEFINIR QUÉ ES EL COACHING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17" y="226423"/>
            <a:ext cx="9782464" cy="733726"/>
          </a:xfrm>
          <a:prstGeom prst="rect">
            <a:avLst/>
          </a:prstGeom>
        </p:spPr>
      </p:pic>
      <p:pic>
        <p:nvPicPr>
          <p:cNvPr id="3" name="Picture 3"/>
          <p:cNvPicPr>
            <a:picLocks noChangeAspect="1"/>
          </p:cNvPicPr>
          <p:nvPr/>
        </p:nvPicPr>
        <p:blipFill>
          <a:blip r:embed="rId4"/>
          <a:srcRect/>
          <a:stretch>
            <a:fillRect/>
          </a:stretch>
        </p:blipFill>
        <p:spPr>
          <a:xfrm>
            <a:off x="3928562" y="6704025"/>
            <a:ext cx="1890505" cy="217408"/>
          </a:xfrm>
          <a:prstGeom prst="rect">
            <a:avLst/>
          </a:prstGeom>
        </p:spPr>
      </p:pic>
      <p:sp>
        <p:nvSpPr>
          <p:cNvPr id="4" name="TextBox 4"/>
          <p:cNvSpPr txBox="1"/>
          <p:nvPr/>
        </p:nvSpPr>
        <p:spPr>
          <a:xfrm>
            <a:off x="359330" y="405961"/>
            <a:ext cx="9034940" cy="374650"/>
          </a:xfrm>
          <a:prstGeom prst="rect">
            <a:avLst/>
          </a:prstGeom>
        </p:spPr>
        <p:txBody>
          <a:bodyPr lIns="0" tIns="0" rIns="0" bIns="0" rtlCol="0" anchor="t">
            <a:spAutoFit/>
          </a:bodyPr>
          <a:lstStyle/>
          <a:p>
            <a:pPr algn="ctr">
              <a:lnSpc>
                <a:spcPts val="2974"/>
              </a:lnSpc>
            </a:pPr>
            <a:r>
              <a:rPr lang="en-US" sz="2499" spc="199">
                <a:solidFill>
                  <a:srgbClr val="FFFFFF"/>
                </a:solidFill>
                <a:latin typeface="Montserrat Classic Bold"/>
              </a:rPr>
              <a:t>MITOS MÁS COMUNES DEL COACHING</a:t>
            </a:r>
          </a:p>
        </p:txBody>
      </p:sp>
      <p:grpSp>
        <p:nvGrpSpPr>
          <p:cNvPr id="5" name="Group 5"/>
          <p:cNvGrpSpPr/>
          <p:nvPr/>
        </p:nvGrpSpPr>
        <p:grpSpPr>
          <a:xfrm>
            <a:off x="355249" y="2269117"/>
            <a:ext cx="3402597" cy="3375896"/>
            <a:chOff x="0" y="0"/>
            <a:chExt cx="812800" cy="806422"/>
          </a:xfrm>
        </p:grpSpPr>
        <p:sp>
          <p:nvSpPr>
            <p:cNvPr id="6" name="Freeform 6"/>
            <p:cNvSpPr/>
            <p:nvPr/>
          </p:nvSpPr>
          <p:spPr>
            <a:xfrm>
              <a:off x="50813" y="0"/>
              <a:ext cx="711174" cy="806422"/>
            </a:xfrm>
            <a:custGeom>
              <a:avLst/>
              <a:gdLst/>
              <a:ahLst/>
              <a:cxnLst/>
              <a:rect l="l" t="t" r="r" b="b"/>
              <a:pathLst>
                <a:path w="711174" h="806422">
                  <a:moveTo>
                    <a:pt x="355587" y="0"/>
                  </a:moveTo>
                  <a:cubicBezTo>
                    <a:pt x="558781" y="25607"/>
                    <a:pt x="711174" y="198409"/>
                    <a:pt x="711174" y="403211"/>
                  </a:cubicBezTo>
                  <a:cubicBezTo>
                    <a:pt x="711174" y="608012"/>
                    <a:pt x="558781" y="780815"/>
                    <a:pt x="355587" y="806422"/>
                  </a:cubicBezTo>
                  <a:cubicBezTo>
                    <a:pt x="152393" y="780815"/>
                    <a:pt x="0" y="608012"/>
                    <a:pt x="0" y="403211"/>
                  </a:cubicBezTo>
                  <a:cubicBezTo>
                    <a:pt x="0" y="198409"/>
                    <a:pt x="152393" y="25607"/>
                    <a:pt x="355587" y="0"/>
                  </a:cubicBezTo>
                  <a:close/>
                </a:path>
              </a:pathLst>
            </a:custGeom>
            <a:solidFill>
              <a:srgbClr val="000000">
                <a:alpha val="0"/>
              </a:srgbClr>
            </a:solidFill>
            <a:ln w="28575">
              <a:solidFill>
                <a:srgbClr val="404040"/>
              </a:solidFill>
            </a:ln>
          </p:spPr>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grpSp>
        <p:nvGrpSpPr>
          <p:cNvPr id="8" name="Group 8"/>
          <p:cNvGrpSpPr>
            <a:grpSpLocks noChangeAspect="1"/>
          </p:cNvGrpSpPr>
          <p:nvPr/>
        </p:nvGrpSpPr>
        <p:grpSpPr>
          <a:xfrm>
            <a:off x="588350" y="2488855"/>
            <a:ext cx="2936394" cy="2936394"/>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000FF"/>
            </a:solidFill>
          </p:spPr>
        </p:sp>
      </p:grpSp>
      <p:sp>
        <p:nvSpPr>
          <p:cNvPr id="10" name="TextBox 10"/>
          <p:cNvSpPr txBox="1"/>
          <p:nvPr/>
        </p:nvSpPr>
        <p:spPr>
          <a:xfrm>
            <a:off x="637248" y="3584555"/>
            <a:ext cx="2838599" cy="668820"/>
          </a:xfrm>
          <a:prstGeom prst="rect">
            <a:avLst/>
          </a:prstGeom>
        </p:spPr>
        <p:txBody>
          <a:bodyPr lIns="0" tIns="0" rIns="0" bIns="0" rtlCol="0" anchor="t">
            <a:spAutoFit/>
          </a:bodyPr>
          <a:lstStyle/>
          <a:p>
            <a:pPr algn="ctr">
              <a:lnSpc>
                <a:spcPts val="5332"/>
              </a:lnSpc>
            </a:pPr>
            <a:r>
              <a:rPr lang="en-US" sz="3921" spc="392">
                <a:solidFill>
                  <a:srgbClr val="FFFFFF"/>
                </a:solidFill>
                <a:latin typeface="Bebas Neue Cyrillic"/>
              </a:rPr>
              <a:t>MITO 2</a:t>
            </a:r>
          </a:p>
        </p:txBody>
      </p:sp>
      <p:sp>
        <p:nvSpPr>
          <p:cNvPr id="11" name="TextBox 11"/>
          <p:cNvSpPr txBox="1"/>
          <p:nvPr/>
        </p:nvSpPr>
        <p:spPr>
          <a:xfrm>
            <a:off x="4071718" y="3317443"/>
            <a:ext cx="4950362" cy="1905127"/>
          </a:xfrm>
          <a:prstGeom prst="rect">
            <a:avLst/>
          </a:prstGeom>
        </p:spPr>
        <p:txBody>
          <a:bodyPr lIns="0" tIns="0" rIns="0" bIns="0" rtlCol="0" anchor="t">
            <a:spAutoFit/>
          </a:bodyPr>
          <a:lstStyle/>
          <a:p>
            <a:pPr algn="just">
              <a:lnSpc>
                <a:spcPts val="1904"/>
              </a:lnSpc>
            </a:pPr>
            <a:r>
              <a:rPr lang="en-US" sz="1400" spc="140">
                <a:solidFill>
                  <a:srgbClr val="000000"/>
                </a:solidFill>
                <a:latin typeface="Libre Franklin Light"/>
              </a:rPr>
              <a:t>HAY QUIÉN PIENSA QUE COACHING SIGNIFICA HACER LO QUE YA HACEN, PERO TENIENDO EN CUENTA LOS SENTIMIENTOS DE SUS EMPLEADOS. ES UNA IDEA EQUIVOCADA. EL SECRETO DE MANEJAR GENTE ES CONSEGUIR QUE ALGO SE HAGA. COACHING ES AYUDAR A ESA PERSONA A MANEJAR LOS PROBLEMAS POR SÍ MISMA.</a:t>
            </a:r>
          </a:p>
        </p:txBody>
      </p:sp>
      <p:sp>
        <p:nvSpPr>
          <p:cNvPr id="12" name="TextBox 12"/>
          <p:cNvSpPr txBox="1"/>
          <p:nvPr/>
        </p:nvSpPr>
        <p:spPr>
          <a:xfrm>
            <a:off x="4071718" y="2748710"/>
            <a:ext cx="4950362" cy="425577"/>
          </a:xfrm>
          <a:prstGeom prst="rect">
            <a:avLst/>
          </a:prstGeom>
        </p:spPr>
        <p:txBody>
          <a:bodyPr lIns="0" tIns="0" rIns="0" bIns="0" rtlCol="0" anchor="t">
            <a:spAutoFit/>
          </a:bodyPr>
          <a:lstStyle/>
          <a:p>
            <a:pPr algn="just">
              <a:lnSpc>
                <a:spcPts val="3264"/>
              </a:lnSpc>
            </a:pPr>
            <a:r>
              <a:rPr lang="en-US" sz="3200" spc="44">
                <a:solidFill>
                  <a:srgbClr val="0000FF"/>
                </a:solidFill>
                <a:latin typeface="Bebas Neue Bold"/>
              </a:rPr>
              <a:t>COACHING ES HACER FELIZ A LA GENTE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17" y="226423"/>
            <a:ext cx="9782464" cy="733726"/>
          </a:xfrm>
          <a:prstGeom prst="rect">
            <a:avLst/>
          </a:prstGeom>
        </p:spPr>
      </p:pic>
      <p:pic>
        <p:nvPicPr>
          <p:cNvPr id="3" name="Picture 3"/>
          <p:cNvPicPr>
            <a:picLocks noChangeAspect="1"/>
          </p:cNvPicPr>
          <p:nvPr/>
        </p:nvPicPr>
        <p:blipFill>
          <a:blip r:embed="rId4"/>
          <a:srcRect/>
          <a:stretch>
            <a:fillRect/>
          </a:stretch>
        </p:blipFill>
        <p:spPr>
          <a:xfrm>
            <a:off x="3928562" y="6704025"/>
            <a:ext cx="1890505" cy="217408"/>
          </a:xfrm>
          <a:prstGeom prst="rect">
            <a:avLst/>
          </a:prstGeom>
        </p:spPr>
      </p:pic>
      <p:sp>
        <p:nvSpPr>
          <p:cNvPr id="4" name="TextBox 4"/>
          <p:cNvSpPr txBox="1"/>
          <p:nvPr/>
        </p:nvSpPr>
        <p:spPr>
          <a:xfrm>
            <a:off x="359330" y="405961"/>
            <a:ext cx="9034940" cy="374650"/>
          </a:xfrm>
          <a:prstGeom prst="rect">
            <a:avLst/>
          </a:prstGeom>
        </p:spPr>
        <p:txBody>
          <a:bodyPr lIns="0" tIns="0" rIns="0" bIns="0" rtlCol="0" anchor="t">
            <a:spAutoFit/>
          </a:bodyPr>
          <a:lstStyle/>
          <a:p>
            <a:pPr algn="ctr">
              <a:lnSpc>
                <a:spcPts val="2974"/>
              </a:lnSpc>
            </a:pPr>
            <a:r>
              <a:rPr lang="en-US" sz="2499" spc="199">
                <a:solidFill>
                  <a:srgbClr val="FFFFFF"/>
                </a:solidFill>
                <a:latin typeface="Montserrat Classic Bold"/>
              </a:rPr>
              <a:t>MITOS MÁS COMUNES DEL COACHING</a:t>
            </a:r>
          </a:p>
        </p:txBody>
      </p:sp>
      <p:grpSp>
        <p:nvGrpSpPr>
          <p:cNvPr id="5" name="Group 5"/>
          <p:cNvGrpSpPr/>
          <p:nvPr/>
        </p:nvGrpSpPr>
        <p:grpSpPr>
          <a:xfrm>
            <a:off x="355249" y="2269117"/>
            <a:ext cx="3402597" cy="3375896"/>
            <a:chOff x="0" y="0"/>
            <a:chExt cx="812800" cy="806422"/>
          </a:xfrm>
        </p:grpSpPr>
        <p:sp>
          <p:nvSpPr>
            <p:cNvPr id="6" name="Freeform 6"/>
            <p:cNvSpPr/>
            <p:nvPr/>
          </p:nvSpPr>
          <p:spPr>
            <a:xfrm>
              <a:off x="50813" y="0"/>
              <a:ext cx="711174" cy="806422"/>
            </a:xfrm>
            <a:custGeom>
              <a:avLst/>
              <a:gdLst/>
              <a:ahLst/>
              <a:cxnLst/>
              <a:rect l="l" t="t" r="r" b="b"/>
              <a:pathLst>
                <a:path w="711174" h="806422">
                  <a:moveTo>
                    <a:pt x="355587" y="0"/>
                  </a:moveTo>
                  <a:cubicBezTo>
                    <a:pt x="558781" y="25607"/>
                    <a:pt x="711174" y="198409"/>
                    <a:pt x="711174" y="403211"/>
                  </a:cubicBezTo>
                  <a:cubicBezTo>
                    <a:pt x="711174" y="608012"/>
                    <a:pt x="558781" y="780815"/>
                    <a:pt x="355587" y="806422"/>
                  </a:cubicBezTo>
                  <a:cubicBezTo>
                    <a:pt x="152393" y="780815"/>
                    <a:pt x="0" y="608012"/>
                    <a:pt x="0" y="403211"/>
                  </a:cubicBezTo>
                  <a:cubicBezTo>
                    <a:pt x="0" y="198409"/>
                    <a:pt x="152393" y="25607"/>
                    <a:pt x="355587" y="0"/>
                  </a:cubicBezTo>
                  <a:close/>
                </a:path>
              </a:pathLst>
            </a:custGeom>
            <a:solidFill>
              <a:srgbClr val="000000">
                <a:alpha val="0"/>
              </a:srgbClr>
            </a:solidFill>
            <a:ln w="28575">
              <a:solidFill>
                <a:srgbClr val="404040"/>
              </a:solidFill>
            </a:ln>
          </p:spPr>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grpSp>
        <p:nvGrpSpPr>
          <p:cNvPr id="8" name="Group 8"/>
          <p:cNvGrpSpPr>
            <a:grpSpLocks noChangeAspect="1"/>
          </p:cNvGrpSpPr>
          <p:nvPr/>
        </p:nvGrpSpPr>
        <p:grpSpPr>
          <a:xfrm>
            <a:off x="588350" y="2488855"/>
            <a:ext cx="2936394" cy="2936394"/>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000FF"/>
            </a:solidFill>
          </p:spPr>
        </p:sp>
      </p:grpSp>
      <p:sp>
        <p:nvSpPr>
          <p:cNvPr id="10" name="TextBox 10"/>
          <p:cNvSpPr txBox="1"/>
          <p:nvPr/>
        </p:nvSpPr>
        <p:spPr>
          <a:xfrm>
            <a:off x="637248" y="3584555"/>
            <a:ext cx="2838599" cy="668820"/>
          </a:xfrm>
          <a:prstGeom prst="rect">
            <a:avLst/>
          </a:prstGeom>
        </p:spPr>
        <p:txBody>
          <a:bodyPr lIns="0" tIns="0" rIns="0" bIns="0" rtlCol="0" anchor="t">
            <a:spAutoFit/>
          </a:bodyPr>
          <a:lstStyle/>
          <a:p>
            <a:pPr algn="ctr">
              <a:lnSpc>
                <a:spcPts val="5332"/>
              </a:lnSpc>
            </a:pPr>
            <a:r>
              <a:rPr lang="en-US" sz="3921" spc="392">
                <a:solidFill>
                  <a:srgbClr val="FFFFFF"/>
                </a:solidFill>
                <a:latin typeface="Bebas Neue Cyrillic"/>
              </a:rPr>
              <a:t>MITO 3</a:t>
            </a:r>
          </a:p>
        </p:txBody>
      </p:sp>
      <p:sp>
        <p:nvSpPr>
          <p:cNvPr id="11" name="TextBox 11"/>
          <p:cNvSpPr txBox="1"/>
          <p:nvPr/>
        </p:nvSpPr>
        <p:spPr>
          <a:xfrm>
            <a:off x="4071718" y="3233833"/>
            <a:ext cx="4950362" cy="2857627"/>
          </a:xfrm>
          <a:prstGeom prst="rect">
            <a:avLst/>
          </a:prstGeom>
        </p:spPr>
        <p:txBody>
          <a:bodyPr lIns="0" tIns="0" rIns="0" bIns="0" rtlCol="0" anchor="t">
            <a:spAutoFit/>
          </a:bodyPr>
          <a:lstStyle/>
          <a:p>
            <a:pPr algn="just">
              <a:lnSpc>
                <a:spcPts val="1904"/>
              </a:lnSpc>
            </a:pPr>
            <a:r>
              <a:rPr lang="en-US" sz="1400" spc="140">
                <a:solidFill>
                  <a:srgbClr val="000000"/>
                </a:solidFill>
                <a:latin typeface="Libre Franklin Light"/>
              </a:rPr>
              <a:t>LA ACTIVIDAD QUE LLEVA A CABO UN MENTOR IMPLICA UNA RELACIÓN A LARGO PLAZO, MIENTRAS QUE EL COACHING TIENE UN TIEMPO CONCRETO EN CADA CASO.  EL CONCEPTO DE MENTOR SE ASOCIA CON EL DE UNA PERSONA QUE FORMA A ALGUIEN A SU IMAGEN Y SEMEJANZA. EL DE COACH NO TIENE ESA CONNOTACIÓN. SI ALGUIEN NO CUMPLE UN COMPROMISO, UN MENTOR PODRÍA DECIR: USTED ME HA DESILUSIONADO. EN CAMBIO, UN COACH DICE: ESTO ES LO QUE USTED DIJO QUE HARÍA Y NO LO ESTÁ HACIENDO.</a:t>
            </a:r>
          </a:p>
        </p:txBody>
      </p:sp>
      <p:sp>
        <p:nvSpPr>
          <p:cNvPr id="12" name="TextBox 12"/>
          <p:cNvSpPr txBox="1"/>
          <p:nvPr/>
        </p:nvSpPr>
        <p:spPr>
          <a:xfrm>
            <a:off x="4071718" y="1879793"/>
            <a:ext cx="4950362" cy="1244727"/>
          </a:xfrm>
          <a:prstGeom prst="rect">
            <a:avLst/>
          </a:prstGeom>
        </p:spPr>
        <p:txBody>
          <a:bodyPr lIns="0" tIns="0" rIns="0" bIns="0" rtlCol="0" anchor="t">
            <a:spAutoFit/>
          </a:bodyPr>
          <a:lstStyle/>
          <a:p>
            <a:pPr algn="just">
              <a:lnSpc>
                <a:spcPts val="3264"/>
              </a:lnSpc>
            </a:pPr>
            <a:r>
              <a:rPr lang="en-US" sz="3200" spc="44">
                <a:solidFill>
                  <a:srgbClr val="0000FF"/>
                </a:solidFill>
                <a:latin typeface="Bebas Neue Bold"/>
              </a:rPr>
              <a:t>COACHING ES, SIMPLEMENTE, OTRA MANERA DE LLAMAR A LA TAREA DE UN mentor.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17" y="226423"/>
            <a:ext cx="9782464" cy="733726"/>
          </a:xfrm>
          <a:prstGeom prst="rect">
            <a:avLst/>
          </a:prstGeom>
        </p:spPr>
      </p:pic>
      <p:pic>
        <p:nvPicPr>
          <p:cNvPr id="3" name="Picture 3"/>
          <p:cNvPicPr>
            <a:picLocks noChangeAspect="1"/>
          </p:cNvPicPr>
          <p:nvPr/>
        </p:nvPicPr>
        <p:blipFill>
          <a:blip r:embed="rId4"/>
          <a:srcRect/>
          <a:stretch>
            <a:fillRect/>
          </a:stretch>
        </p:blipFill>
        <p:spPr>
          <a:xfrm>
            <a:off x="3928562" y="6704025"/>
            <a:ext cx="1890505" cy="217408"/>
          </a:xfrm>
          <a:prstGeom prst="rect">
            <a:avLst/>
          </a:prstGeom>
        </p:spPr>
      </p:pic>
      <p:sp>
        <p:nvSpPr>
          <p:cNvPr id="4" name="TextBox 4"/>
          <p:cNvSpPr txBox="1"/>
          <p:nvPr/>
        </p:nvSpPr>
        <p:spPr>
          <a:xfrm>
            <a:off x="359330" y="405961"/>
            <a:ext cx="9034940" cy="374650"/>
          </a:xfrm>
          <a:prstGeom prst="rect">
            <a:avLst/>
          </a:prstGeom>
        </p:spPr>
        <p:txBody>
          <a:bodyPr lIns="0" tIns="0" rIns="0" bIns="0" rtlCol="0" anchor="t">
            <a:spAutoFit/>
          </a:bodyPr>
          <a:lstStyle/>
          <a:p>
            <a:pPr algn="ctr">
              <a:lnSpc>
                <a:spcPts val="2974"/>
              </a:lnSpc>
            </a:pPr>
            <a:r>
              <a:rPr lang="en-US" sz="2499" spc="199">
                <a:solidFill>
                  <a:srgbClr val="FFFFFF"/>
                </a:solidFill>
                <a:latin typeface="Montserrat Classic Bold"/>
              </a:rPr>
              <a:t>MITOS MÁS COMUNES DEL COACHING</a:t>
            </a:r>
          </a:p>
        </p:txBody>
      </p:sp>
      <p:grpSp>
        <p:nvGrpSpPr>
          <p:cNvPr id="5" name="Group 5"/>
          <p:cNvGrpSpPr/>
          <p:nvPr/>
        </p:nvGrpSpPr>
        <p:grpSpPr>
          <a:xfrm>
            <a:off x="355249" y="2269117"/>
            <a:ext cx="3402597" cy="3375896"/>
            <a:chOff x="0" y="0"/>
            <a:chExt cx="812800" cy="806422"/>
          </a:xfrm>
        </p:grpSpPr>
        <p:sp>
          <p:nvSpPr>
            <p:cNvPr id="6" name="Freeform 6"/>
            <p:cNvSpPr/>
            <p:nvPr/>
          </p:nvSpPr>
          <p:spPr>
            <a:xfrm>
              <a:off x="50813" y="0"/>
              <a:ext cx="711174" cy="806422"/>
            </a:xfrm>
            <a:custGeom>
              <a:avLst/>
              <a:gdLst/>
              <a:ahLst/>
              <a:cxnLst/>
              <a:rect l="l" t="t" r="r" b="b"/>
              <a:pathLst>
                <a:path w="711174" h="806422">
                  <a:moveTo>
                    <a:pt x="355587" y="0"/>
                  </a:moveTo>
                  <a:cubicBezTo>
                    <a:pt x="558781" y="25607"/>
                    <a:pt x="711174" y="198409"/>
                    <a:pt x="711174" y="403211"/>
                  </a:cubicBezTo>
                  <a:cubicBezTo>
                    <a:pt x="711174" y="608012"/>
                    <a:pt x="558781" y="780815"/>
                    <a:pt x="355587" y="806422"/>
                  </a:cubicBezTo>
                  <a:cubicBezTo>
                    <a:pt x="152393" y="780815"/>
                    <a:pt x="0" y="608012"/>
                    <a:pt x="0" y="403211"/>
                  </a:cubicBezTo>
                  <a:cubicBezTo>
                    <a:pt x="0" y="198409"/>
                    <a:pt x="152393" y="25607"/>
                    <a:pt x="355587" y="0"/>
                  </a:cubicBezTo>
                  <a:close/>
                </a:path>
              </a:pathLst>
            </a:custGeom>
            <a:solidFill>
              <a:srgbClr val="000000">
                <a:alpha val="0"/>
              </a:srgbClr>
            </a:solidFill>
            <a:ln w="28575">
              <a:solidFill>
                <a:srgbClr val="404040"/>
              </a:solidFill>
            </a:ln>
          </p:spPr>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grpSp>
        <p:nvGrpSpPr>
          <p:cNvPr id="8" name="Group 8"/>
          <p:cNvGrpSpPr>
            <a:grpSpLocks noChangeAspect="1"/>
          </p:cNvGrpSpPr>
          <p:nvPr/>
        </p:nvGrpSpPr>
        <p:grpSpPr>
          <a:xfrm>
            <a:off x="588350" y="2488855"/>
            <a:ext cx="2936394" cy="2936394"/>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000FF"/>
            </a:solidFill>
          </p:spPr>
        </p:sp>
      </p:grpSp>
      <p:sp>
        <p:nvSpPr>
          <p:cNvPr id="10" name="TextBox 10"/>
          <p:cNvSpPr txBox="1"/>
          <p:nvPr/>
        </p:nvSpPr>
        <p:spPr>
          <a:xfrm>
            <a:off x="637248" y="3584555"/>
            <a:ext cx="2838599" cy="668820"/>
          </a:xfrm>
          <a:prstGeom prst="rect">
            <a:avLst/>
          </a:prstGeom>
        </p:spPr>
        <p:txBody>
          <a:bodyPr lIns="0" tIns="0" rIns="0" bIns="0" rtlCol="0" anchor="t">
            <a:spAutoFit/>
          </a:bodyPr>
          <a:lstStyle/>
          <a:p>
            <a:pPr algn="ctr">
              <a:lnSpc>
                <a:spcPts val="5332"/>
              </a:lnSpc>
            </a:pPr>
            <a:r>
              <a:rPr lang="en-US" sz="3921" spc="392">
                <a:solidFill>
                  <a:srgbClr val="FFFFFF"/>
                </a:solidFill>
                <a:latin typeface="Bebas Neue Cyrillic"/>
              </a:rPr>
              <a:t>MITO 4</a:t>
            </a:r>
          </a:p>
        </p:txBody>
      </p:sp>
      <p:sp>
        <p:nvSpPr>
          <p:cNvPr id="11" name="TextBox 11"/>
          <p:cNvSpPr txBox="1"/>
          <p:nvPr/>
        </p:nvSpPr>
        <p:spPr>
          <a:xfrm>
            <a:off x="4071718" y="3149940"/>
            <a:ext cx="4950362" cy="2619502"/>
          </a:xfrm>
          <a:prstGeom prst="rect">
            <a:avLst/>
          </a:prstGeom>
        </p:spPr>
        <p:txBody>
          <a:bodyPr lIns="0" tIns="0" rIns="0" bIns="0" rtlCol="0" anchor="t">
            <a:spAutoFit/>
          </a:bodyPr>
          <a:lstStyle/>
          <a:p>
            <a:pPr algn="just">
              <a:lnSpc>
                <a:spcPts val="1904"/>
              </a:lnSpc>
            </a:pPr>
            <a:r>
              <a:rPr lang="en-US" sz="1400" spc="140">
                <a:solidFill>
                  <a:srgbClr val="000000"/>
                </a:solidFill>
                <a:latin typeface="Libre Franklin Light"/>
              </a:rPr>
              <a:t>MUCHOS PIENSAN QUE EL COACHING ES LO MISMO QUE DAR GRITOS PARA ALENTAR A UN EQUIPO QUE SALE AL CAMPO DE JUEGO. UN COACH NO ES ALGUIEN QUE SE LIMITA A ALENTAR, EL COACHING ESTÁ MUY ORIENTADO A LA ACCIÓN. DESCUBRA QUÉ QUIERE LOGRAR LA GENTE EN SU TRABAJO, Y AYÚDELA A IMAGINAR CÓMO LLEGAR A ESA META. UN COACH ACOMPAÑA A LA GENTE A ENTENDER LO QUE DEBEN CAMBIAR PARA ALCANZAR SUS OBJETIVOS PROFESIONALES.</a:t>
            </a:r>
          </a:p>
        </p:txBody>
      </p:sp>
      <p:sp>
        <p:nvSpPr>
          <p:cNvPr id="12" name="TextBox 12"/>
          <p:cNvSpPr txBox="1"/>
          <p:nvPr/>
        </p:nvSpPr>
        <p:spPr>
          <a:xfrm>
            <a:off x="4071718" y="2201812"/>
            <a:ext cx="4950362" cy="835152"/>
          </a:xfrm>
          <a:prstGeom prst="rect">
            <a:avLst/>
          </a:prstGeom>
        </p:spPr>
        <p:txBody>
          <a:bodyPr lIns="0" tIns="0" rIns="0" bIns="0" rtlCol="0" anchor="t">
            <a:spAutoFit/>
          </a:bodyPr>
          <a:lstStyle/>
          <a:p>
            <a:pPr algn="just">
              <a:lnSpc>
                <a:spcPts val="3264"/>
              </a:lnSpc>
            </a:pPr>
            <a:r>
              <a:rPr lang="en-US" sz="3200" spc="44">
                <a:solidFill>
                  <a:srgbClr val="0000FF"/>
                </a:solidFill>
                <a:latin typeface="Bebas Neue Bold"/>
              </a:rPr>
              <a:t>UN COACH ES ALGUIEN QUE SE CARACTERIZA POR ALENTAR O MOTIVAR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17" y="226423"/>
            <a:ext cx="9782464" cy="733726"/>
          </a:xfrm>
          <a:prstGeom prst="rect">
            <a:avLst/>
          </a:prstGeom>
        </p:spPr>
      </p:pic>
      <p:pic>
        <p:nvPicPr>
          <p:cNvPr id="3" name="Picture 3"/>
          <p:cNvPicPr>
            <a:picLocks noChangeAspect="1"/>
          </p:cNvPicPr>
          <p:nvPr/>
        </p:nvPicPr>
        <p:blipFill>
          <a:blip r:embed="rId4"/>
          <a:srcRect/>
          <a:stretch>
            <a:fillRect/>
          </a:stretch>
        </p:blipFill>
        <p:spPr>
          <a:xfrm>
            <a:off x="3928562" y="6704025"/>
            <a:ext cx="1890505" cy="217408"/>
          </a:xfrm>
          <a:prstGeom prst="rect">
            <a:avLst/>
          </a:prstGeom>
        </p:spPr>
      </p:pic>
      <p:sp>
        <p:nvSpPr>
          <p:cNvPr id="4" name="TextBox 4"/>
          <p:cNvSpPr txBox="1"/>
          <p:nvPr/>
        </p:nvSpPr>
        <p:spPr>
          <a:xfrm>
            <a:off x="359330" y="405961"/>
            <a:ext cx="9034940" cy="374650"/>
          </a:xfrm>
          <a:prstGeom prst="rect">
            <a:avLst/>
          </a:prstGeom>
        </p:spPr>
        <p:txBody>
          <a:bodyPr lIns="0" tIns="0" rIns="0" bIns="0" rtlCol="0" anchor="t">
            <a:spAutoFit/>
          </a:bodyPr>
          <a:lstStyle/>
          <a:p>
            <a:pPr algn="ctr">
              <a:lnSpc>
                <a:spcPts val="2974"/>
              </a:lnSpc>
            </a:pPr>
            <a:r>
              <a:rPr lang="en-US" sz="2499" spc="199">
                <a:solidFill>
                  <a:srgbClr val="FFFFFF"/>
                </a:solidFill>
                <a:latin typeface="Montserrat Classic Bold"/>
              </a:rPr>
              <a:t>MITOS MÁS COMUNES DEL COACHING</a:t>
            </a:r>
          </a:p>
        </p:txBody>
      </p:sp>
      <p:grpSp>
        <p:nvGrpSpPr>
          <p:cNvPr id="5" name="Group 5"/>
          <p:cNvGrpSpPr/>
          <p:nvPr/>
        </p:nvGrpSpPr>
        <p:grpSpPr>
          <a:xfrm>
            <a:off x="355249" y="2269117"/>
            <a:ext cx="3402597" cy="3375896"/>
            <a:chOff x="0" y="0"/>
            <a:chExt cx="812800" cy="806422"/>
          </a:xfrm>
        </p:grpSpPr>
        <p:sp>
          <p:nvSpPr>
            <p:cNvPr id="6" name="Freeform 6"/>
            <p:cNvSpPr/>
            <p:nvPr/>
          </p:nvSpPr>
          <p:spPr>
            <a:xfrm>
              <a:off x="50813" y="0"/>
              <a:ext cx="711174" cy="806422"/>
            </a:xfrm>
            <a:custGeom>
              <a:avLst/>
              <a:gdLst/>
              <a:ahLst/>
              <a:cxnLst/>
              <a:rect l="l" t="t" r="r" b="b"/>
              <a:pathLst>
                <a:path w="711174" h="806422">
                  <a:moveTo>
                    <a:pt x="355587" y="0"/>
                  </a:moveTo>
                  <a:cubicBezTo>
                    <a:pt x="558781" y="25607"/>
                    <a:pt x="711174" y="198409"/>
                    <a:pt x="711174" y="403211"/>
                  </a:cubicBezTo>
                  <a:cubicBezTo>
                    <a:pt x="711174" y="608012"/>
                    <a:pt x="558781" y="780815"/>
                    <a:pt x="355587" y="806422"/>
                  </a:cubicBezTo>
                  <a:cubicBezTo>
                    <a:pt x="152393" y="780815"/>
                    <a:pt x="0" y="608012"/>
                    <a:pt x="0" y="403211"/>
                  </a:cubicBezTo>
                  <a:cubicBezTo>
                    <a:pt x="0" y="198409"/>
                    <a:pt x="152393" y="25607"/>
                    <a:pt x="355587" y="0"/>
                  </a:cubicBezTo>
                  <a:close/>
                </a:path>
              </a:pathLst>
            </a:custGeom>
            <a:solidFill>
              <a:srgbClr val="000000">
                <a:alpha val="0"/>
              </a:srgbClr>
            </a:solidFill>
            <a:ln w="28575">
              <a:solidFill>
                <a:srgbClr val="404040"/>
              </a:solidFill>
            </a:ln>
          </p:spPr>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grpSp>
        <p:nvGrpSpPr>
          <p:cNvPr id="8" name="Group 8"/>
          <p:cNvGrpSpPr>
            <a:grpSpLocks noChangeAspect="1"/>
          </p:cNvGrpSpPr>
          <p:nvPr/>
        </p:nvGrpSpPr>
        <p:grpSpPr>
          <a:xfrm>
            <a:off x="588350" y="2488855"/>
            <a:ext cx="2936394" cy="2936394"/>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000FF"/>
            </a:solidFill>
          </p:spPr>
        </p:sp>
      </p:grpSp>
      <p:sp>
        <p:nvSpPr>
          <p:cNvPr id="10" name="TextBox 10"/>
          <p:cNvSpPr txBox="1"/>
          <p:nvPr/>
        </p:nvSpPr>
        <p:spPr>
          <a:xfrm>
            <a:off x="637248" y="3584555"/>
            <a:ext cx="2838599" cy="668820"/>
          </a:xfrm>
          <a:prstGeom prst="rect">
            <a:avLst/>
          </a:prstGeom>
        </p:spPr>
        <p:txBody>
          <a:bodyPr lIns="0" tIns="0" rIns="0" bIns="0" rtlCol="0" anchor="t">
            <a:spAutoFit/>
          </a:bodyPr>
          <a:lstStyle/>
          <a:p>
            <a:pPr algn="ctr">
              <a:lnSpc>
                <a:spcPts val="5332"/>
              </a:lnSpc>
            </a:pPr>
            <a:r>
              <a:rPr lang="en-US" sz="3921" spc="392">
                <a:solidFill>
                  <a:srgbClr val="FFFFFF"/>
                </a:solidFill>
                <a:latin typeface="Bebas Neue Cyrillic"/>
              </a:rPr>
              <a:t>MITO 5</a:t>
            </a:r>
          </a:p>
        </p:txBody>
      </p:sp>
      <p:sp>
        <p:nvSpPr>
          <p:cNvPr id="11" name="TextBox 11"/>
          <p:cNvSpPr txBox="1"/>
          <p:nvPr/>
        </p:nvSpPr>
        <p:spPr>
          <a:xfrm>
            <a:off x="4071718" y="2857549"/>
            <a:ext cx="4950362" cy="2857627"/>
          </a:xfrm>
          <a:prstGeom prst="rect">
            <a:avLst/>
          </a:prstGeom>
        </p:spPr>
        <p:txBody>
          <a:bodyPr lIns="0" tIns="0" rIns="0" bIns="0" rtlCol="0" anchor="t">
            <a:spAutoFit/>
          </a:bodyPr>
          <a:lstStyle/>
          <a:p>
            <a:pPr algn="just">
              <a:lnSpc>
                <a:spcPts val="1904"/>
              </a:lnSpc>
            </a:pPr>
            <a:r>
              <a:rPr lang="en-US" sz="1400" spc="140">
                <a:solidFill>
                  <a:srgbClr val="000000"/>
                </a:solidFill>
                <a:latin typeface="Libre Franklin Light"/>
              </a:rPr>
              <a:t>EL MIEDO A UN COMPROMISO EN TÉRMINOS DE HORAS DE TRABAJO ALEJA A MUCHAS PERSONAS DEL COACHING. NO ESTÁN DEL TODO EQUIVOCADAS. NO CONSUMIRÁ TODO SU TIEMPO, PERO ALGO DE TIEMPO LE DEMANDARÁ. LE BASTARÁ CON DEDICAR EL CINCO POR CIENTO DE SU JORNADA LABORAL AL COACHING Y FINALMENTE DESCUBRIRÁ QUE ESA TAREA LO AYUDA A AHORRAR TIEMPO. A LARGO PLAZO, LA RECOMPENSA ES MUCHO MAYOR PORQUE EL COACHING PROMUEVE LA INDEPENDENCIA EN LA GENTE. </a:t>
            </a:r>
          </a:p>
        </p:txBody>
      </p:sp>
      <p:sp>
        <p:nvSpPr>
          <p:cNvPr id="12" name="TextBox 12"/>
          <p:cNvSpPr txBox="1"/>
          <p:nvPr/>
        </p:nvSpPr>
        <p:spPr>
          <a:xfrm>
            <a:off x="4071718" y="2256077"/>
            <a:ext cx="4950362" cy="425577"/>
          </a:xfrm>
          <a:prstGeom prst="rect">
            <a:avLst/>
          </a:prstGeom>
        </p:spPr>
        <p:txBody>
          <a:bodyPr lIns="0" tIns="0" rIns="0" bIns="0" rtlCol="0" anchor="t">
            <a:spAutoFit/>
          </a:bodyPr>
          <a:lstStyle/>
          <a:p>
            <a:pPr algn="just">
              <a:lnSpc>
                <a:spcPts val="3264"/>
              </a:lnSpc>
            </a:pPr>
            <a:r>
              <a:rPr lang="en-US" sz="3200" spc="44">
                <a:solidFill>
                  <a:srgbClr val="0000FF"/>
                </a:solidFill>
                <a:latin typeface="Bebas Neue Bold"/>
              </a:rPr>
              <a:t>EL COACHING DEMANDA MUCHO TIEMPO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1347</Words>
  <Application>Microsoft Macintosh PowerPoint</Application>
  <PresentationFormat>Personalizado</PresentationFormat>
  <Paragraphs>97</Paragraphs>
  <Slides>26</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26</vt:i4>
      </vt:variant>
    </vt:vector>
  </HeadingPairs>
  <TitlesOfParts>
    <vt:vector size="39" baseType="lpstr">
      <vt:lpstr>Bebas Neue Cyrillic</vt:lpstr>
      <vt:lpstr>Quicksand Bold Italics</vt:lpstr>
      <vt:lpstr>Poppins</vt:lpstr>
      <vt:lpstr>Arial</vt:lpstr>
      <vt:lpstr>Montserrat Classic Bold</vt:lpstr>
      <vt:lpstr>Montserrat Classic</vt:lpstr>
      <vt:lpstr>League Spartan</vt:lpstr>
      <vt:lpstr>Bebas Neue Bold</vt:lpstr>
      <vt:lpstr>Quicksand</vt:lpstr>
      <vt:lpstr>Quicksand Bold</vt:lpstr>
      <vt:lpstr>Libre Franklin Light</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Lección 1 M1 CECP</dc:title>
  <cp:lastModifiedBy>858</cp:lastModifiedBy>
  <cp:revision>5</cp:revision>
  <dcterms:created xsi:type="dcterms:W3CDTF">2006-08-16T00:00:00Z</dcterms:created>
  <dcterms:modified xsi:type="dcterms:W3CDTF">2023-04-24T17:54:10Z</dcterms:modified>
  <dc:identifier>DAC86jXy5MQ</dc:identifier>
</cp:coreProperties>
</file>