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4" r:id="rId8"/>
    <p:sldId id="263" r:id="rId9"/>
    <p:sldId id="280" r:id="rId10"/>
    <p:sldId id="281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2" r:id="rId19"/>
    <p:sldId id="283" r:id="rId20"/>
    <p:sldId id="275" r:id="rId21"/>
    <p:sldId id="276" r:id="rId22"/>
    <p:sldId id="277" r:id="rId23"/>
    <p:sldId id="278" r:id="rId24"/>
    <p:sldId id="279" r:id="rId25"/>
  </p:sldIdLst>
  <p:sldSz cx="9753600" cy="7315200"/>
  <p:notesSz cx="6858000" cy="9144000"/>
  <p:embeddedFontLst>
    <p:embeddedFont>
      <p:font typeface="Bebas Neue Bold" panose="020B0606020202050201" pitchFamily="34" charset="77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League Spartan" pitchFamily="2" charset="77"/>
      <p:regular r:id="rId32"/>
      <p:bold r:id="rId33"/>
    </p:embeddedFont>
    <p:embeddedFont>
      <p:font typeface="Libre Franklin Light" panose="020F0302020204030204" pitchFamily="34" charset="0"/>
      <p:regular r:id="rId34"/>
      <p:italic r:id="rId35"/>
    </p:embeddedFont>
    <p:embeddedFont>
      <p:font typeface="Montserrat Classic" pitchFamily="2" charset="77"/>
      <p:regular r:id="rId36"/>
    </p:embeddedFont>
    <p:embeddedFont>
      <p:font typeface="Montserrat Classic Bold" pitchFamily="2" charset="77"/>
      <p:regular r:id="rId37"/>
      <p:bold r:id="rId38"/>
    </p:embeddedFont>
    <p:embeddedFont>
      <p:font typeface="Quicksand" pitchFamily="2" charset="77"/>
      <p:regular r:id="rId39"/>
    </p:embeddedFont>
    <p:embeddedFont>
      <p:font typeface="Quicksand Bold" pitchFamily="2" charset="77"/>
      <p:regular r:id="rId40"/>
      <p:bold r:id="rId41"/>
    </p:embeddedFont>
    <p:embeddedFont>
      <p:font typeface="Quicksand Bold Italics" pitchFamily="2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8" autoAdjust="0"/>
  </p:normalViewPr>
  <p:slideViewPr>
    <p:cSldViewPr>
      <p:cViewPr varScale="1">
        <p:scale>
          <a:sx n="109" d="100"/>
          <a:sy n="109" d="100"/>
        </p:scale>
        <p:origin x="31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5.sv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5.sv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5.sv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.svg"/><Relationship Id="rId7" Type="http://schemas.openxmlformats.org/officeDocument/2006/relationships/image" Target="../media/image1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5.sv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0619" y="5940296"/>
            <a:ext cx="971626" cy="97162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227545"/>
            <a:ext cx="9753600" cy="717540"/>
            <a:chOff x="0" y="0"/>
            <a:chExt cx="4639733" cy="3413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39733" cy="341330"/>
            </a:xfrm>
            <a:custGeom>
              <a:avLst/>
              <a:gdLst/>
              <a:ahLst/>
              <a:cxnLst/>
              <a:rect l="l" t="t" r="r" b="b"/>
              <a:pathLst>
                <a:path w="4639733" h="341330">
                  <a:moveTo>
                    <a:pt x="0" y="0"/>
                  </a:moveTo>
                  <a:lnTo>
                    <a:pt x="4639733" y="0"/>
                  </a:lnTo>
                  <a:lnTo>
                    <a:pt x="4639733" y="341330"/>
                  </a:lnTo>
                  <a:lnTo>
                    <a:pt x="0" y="341330"/>
                  </a:lnTo>
                  <a:close/>
                </a:path>
              </a:pathLst>
            </a:custGeom>
            <a:solidFill>
              <a:srgbClr val="0000F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5098782" y="1419770"/>
            <a:ext cx="4023360" cy="402336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26889" r="-26889"/>
              </a:stretch>
            </a:blip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37488" y="6649187"/>
            <a:ext cx="2284654" cy="26273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48609" y="6244182"/>
            <a:ext cx="2128540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Quicksand Bold"/>
              </a:rPr>
              <a:t>TIEMPO: 10 minutos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47726" y="325755"/>
            <a:ext cx="5658148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Montserrat Classic Bold"/>
              </a:rPr>
              <a:t>INTERACCIÓN AL INGRESAR A SALA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0923" y="4359364"/>
            <a:ext cx="3882387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Quicksand Bold"/>
              </a:rPr>
              <a:t>COMENTA DE UNA MANERA BREVE.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0830" y="1736863"/>
            <a:ext cx="4022573" cy="218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Quicksand Bold"/>
              </a:rPr>
              <a:t>¿QUÉ MÁS SABES SOBRE EL COACHING? ¿HAS ESCUCHADO O LEÍDO ALGO MÁS DEL COACHING?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 con confianza media">
            <a:extLst>
              <a:ext uri="{FF2B5EF4-FFF2-40B4-BE49-F238E27FC236}">
                <a16:creationId xmlns:a16="http://schemas.microsoft.com/office/drawing/2014/main" id="{A928178C-CA24-104F-A8FA-BB8F281D7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49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417" y="271773"/>
            <a:ext cx="9782464" cy="108372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75565" y="-58522"/>
            <a:ext cx="4544791" cy="7330116"/>
            <a:chOff x="0" y="0"/>
            <a:chExt cx="6059721" cy="977348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l="35233" r="23432"/>
            <a:stretch>
              <a:fillRect/>
            </a:stretch>
          </p:blipFill>
          <p:spPr>
            <a:xfrm>
              <a:off x="0" y="0"/>
              <a:ext cx="6059721" cy="9773488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149311" y="6698014"/>
            <a:ext cx="1890505" cy="21740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975250" y="450152"/>
            <a:ext cx="4238625" cy="726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3"/>
              </a:lnSpc>
            </a:pPr>
            <a:r>
              <a:rPr lang="en-US" sz="2415" spc="193">
                <a:solidFill>
                  <a:srgbClr val="FFFFFF"/>
                </a:solidFill>
                <a:latin typeface="Montserrat Classic Bold"/>
              </a:rPr>
              <a:t>EL COACHING NORTEAMERICANO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784750" y="2075112"/>
            <a:ext cx="4619625" cy="413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spc="129">
                <a:solidFill>
                  <a:srgbClr val="000000"/>
                </a:solidFill>
                <a:latin typeface="Quicksand"/>
              </a:rPr>
              <a:t>El </a:t>
            </a:r>
            <a:r>
              <a:rPr lang="en-US" sz="2599" spc="129">
                <a:solidFill>
                  <a:srgbClr val="0000FF"/>
                </a:solidFill>
                <a:latin typeface="Quicksand Bold Italics"/>
              </a:rPr>
              <a:t>Coaching Norteamericano</a:t>
            </a:r>
            <a:r>
              <a:rPr lang="en-US" sz="2599" spc="129">
                <a:solidFill>
                  <a:srgbClr val="000000"/>
                </a:solidFill>
                <a:latin typeface="Quicksand"/>
              </a:rPr>
              <a:t> fue fundada por </a:t>
            </a:r>
            <a:r>
              <a:rPr lang="en-US" sz="2599" spc="129">
                <a:solidFill>
                  <a:srgbClr val="000000"/>
                </a:solidFill>
                <a:latin typeface="Quicksand Bold Italics"/>
              </a:rPr>
              <a:t>Thomas J. Leonard </a:t>
            </a:r>
            <a:r>
              <a:rPr lang="en-US" sz="2599" spc="129">
                <a:solidFill>
                  <a:srgbClr val="000000"/>
                </a:solidFill>
                <a:latin typeface="Quicksand"/>
              </a:rPr>
              <a:t>(1955-2003), pionero del desarrollo del Coaching Profesional en el mundo y reconocido como «padre» del Coaching moderno.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417" y="226423"/>
            <a:ext cx="9782464" cy="73372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39915" y="433705"/>
            <a:ext cx="9067800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499" spc="199">
                <a:solidFill>
                  <a:srgbClr val="0000FF"/>
                </a:solidFill>
                <a:latin typeface="Montserrat Classic Bold"/>
              </a:rPr>
              <a:t>APORTES DEL COACHING NORTEAMERICANO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31548" y="6724131"/>
            <a:ext cx="1890505" cy="21740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180947" y="1660280"/>
            <a:ext cx="6841133" cy="476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1" lvl="1" indent="-151130" algn="just">
              <a:lnSpc>
                <a:spcPts val="1904"/>
              </a:lnSpc>
              <a:buFont typeface="Arial"/>
              <a:buChar char="•"/>
            </a:pPr>
            <a:r>
              <a:rPr lang="en-US" sz="1400" spc="140">
                <a:solidFill>
                  <a:srgbClr val="000000"/>
                </a:solidFill>
                <a:latin typeface="Libre Franklin Light"/>
              </a:rPr>
              <a:t>SU CONTRIBUCIÓN A LA DIFUSIÓN DEL COACHING HA SIDO EXTRAORDINARIA.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1520" y="1746005"/>
            <a:ext cx="1640641" cy="425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64"/>
              </a:lnSpc>
            </a:pPr>
            <a:r>
              <a:rPr lang="en-US" sz="3200" spc="44">
                <a:solidFill>
                  <a:srgbClr val="0000FF"/>
                </a:solidFill>
                <a:latin typeface="Bebas Neue Bold"/>
              </a:rPr>
              <a:t>APORTE 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80947" y="2575570"/>
            <a:ext cx="6841133" cy="952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1" lvl="1" indent="-151130" algn="just">
              <a:lnSpc>
                <a:spcPts val="1904"/>
              </a:lnSpc>
              <a:buFont typeface="Arial"/>
              <a:buChar char="•"/>
            </a:pPr>
            <a:r>
              <a:rPr lang="en-US" sz="1400" spc="140">
                <a:solidFill>
                  <a:srgbClr val="000000"/>
                </a:solidFill>
                <a:latin typeface="Libre Franklin Light"/>
              </a:rPr>
              <a:t>EL ASPECTO PRÁCTICO DEL COACHING NORTEAMERICANO HA CONSEGUIDO QUE LA DIFUSIÓN DE LA PROFESIÓN SE CONSIGA A PASOS AGIGANTADOS Y HOY PODAMOS CONOCER Y EVOLUCIONAR EN LA PROFESIÓN.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1520" y="2881958"/>
            <a:ext cx="1640641" cy="425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64"/>
              </a:lnSpc>
            </a:pPr>
            <a:r>
              <a:rPr lang="en-US" sz="3200" spc="44">
                <a:solidFill>
                  <a:srgbClr val="0000FF"/>
                </a:solidFill>
                <a:latin typeface="Bebas Neue Bold"/>
              </a:rPr>
              <a:t>APORTE 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80947" y="3928247"/>
            <a:ext cx="6841133" cy="714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1" lvl="1" indent="-151130" algn="just">
              <a:lnSpc>
                <a:spcPts val="1904"/>
              </a:lnSpc>
              <a:buFont typeface="Arial"/>
              <a:buChar char="•"/>
            </a:pPr>
            <a:r>
              <a:rPr lang="en-US" sz="1400" spc="140">
                <a:solidFill>
                  <a:srgbClr val="000000"/>
                </a:solidFill>
                <a:latin typeface="Libre Franklin Light"/>
              </a:rPr>
              <a:t>EL ESTILO DE COACHING NORTEAMERICANO ESTÁ CARACTERIZADO POR SU PROPIA CULTURA Y ELLO NO PUEDE SER CONDENABLE.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1520" y="4115572"/>
            <a:ext cx="1640641" cy="425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64"/>
              </a:lnSpc>
            </a:pPr>
            <a:r>
              <a:rPr lang="en-US" sz="3200" spc="44">
                <a:solidFill>
                  <a:srgbClr val="0000FF"/>
                </a:solidFill>
                <a:latin typeface="Bebas Neue Bold"/>
              </a:rPr>
              <a:t>APORTE 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80947" y="5042799"/>
            <a:ext cx="6841133" cy="952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1" lvl="1" indent="-151130" algn="just">
              <a:lnSpc>
                <a:spcPts val="1904"/>
              </a:lnSpc>
              <a:buFont typeface="Arial"/>
              <a:buChar char="•"/>
            </a:pPr>
            <a:r>
              <a:rPr lang="en-US" sz="1400" spc="140">
                <a:solidFill>
                  <a:srgbClr val="000000"/>
                </a:solidFill>
                <a:latin typeface="Libre Franklin Light"/>
              </a:rPr>
              <a:t>EL COACHING NORTEAMERICANO SABE INCENTIVAR LA AUTOESTIMA, MOTIVAR A LA ACCIÓN Y DESAFIAR A SUS CLIENTES PARA DAR LO MEJOR DE SÍ MISMOS MEJOR QUE CUALQUIER OTRO ESTILO DE COACHING.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1520" y="5349186"/>
            <a:ext cx="1640641" cy="425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64"/>
              </a:lnSpc>
            </a:pPr>
            <a:r>
              <a:rPr lang="en-US" sz="3200" spc="44">
                <a:solidFill>
                  <a:srgbClr val="0000FF"/>
                </a:solidFill>
                <a:latin typeface="Bebas Neue Bold"/>
              </a:rPr>
              <a:t>APORTE 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4432" y="227412"/>
            <a:ext cx="9782464" cy="73372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67679" y="430953"/>
            <a:ext cx="9218242" cy="326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7"/>
              </a:lnSpc>
            </a:pPr>
            <a:r>
              <a:rPr lang="en-US" sz="2199" spc="175">
                <a:solidFill>
                  <a:srgbClr val="0000FF"/>
                </a:solidFill>
                <a:latin typeface="Montserrat Classic Bold"/>
              </a:rPr>
              <a:t>CARACTERÍSTICAS DEL COACHING NORTEAMERICANO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31548" y="6726645"/>
            <a:ext cx="1890505" cy="21740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859603" y="1328094"/>
            <a:ext cx="3416905" cy="5031596"/>
            <a:chOff x="0" y="0"/>
            <a:chExt cx="1400720" cy="20626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00720" cy="2062644"/>
            </a:xfrm>
            <a:custGeom>
              <a:avLst/>
              <a:gdLst/>
              <a:ahLst/>
              <a:cxnLst/>
              <a:rect l="l" t="t" r="r" b="b"/>
              <a:pathLst>
                <a:path w="1400720" h="2062644">
                  <a:moveTo>
                    <a:pt x="0" y="0"/>
                  </a:moveTo>
                  <a:lnTo>
                    <a:pt x="1400720" y="0"/>
                  </a:lnTo>
                  <a:lnTo>
                    <a:pt x="1400720" y="2062644"/>
                  </a:lnTo>
                  <a:lnTo>
                    <a:pt x="0" y="206264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00000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9"/>
                </a:lnSpc>
              </a:pPr>
              <a:endParaRPr/>
            </a:p>
            <a:p>
              <a:pPr algn="ctr">
                <a:lnSpc>
                  <a:spcPts val="200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77121" y="1328094"/>
            <a:ext cx="3416905" cy="5031596"/>
            <a:chOff x="0" y="0"/>
            <a:chExt cx="1400720" cy="206264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00720" cy="2062644"/>
            </a:xfrm>
            <a:custGeom>
              <a:avLst/>
              <a:gdLst/>
              <a:ahLst/>
              <a:cxnLst/>
              <a:rect l="l" t="t" r="r" b="b"/>
              <a:pathLst>
                <a:path w="1400720" h="2062644">
                  <a:moveTo>
                    <a:pt x="0" y="0"/>
                  </a:moveTo>
                  <a:lnTo>
                    <a:pt x="1400720" y="0"/>
                  </a:lnTo>
                  <a:lnTo>
                    <a:pt x="1400720" y="2062644"/>
                  </a:lnTo>
                  <a:lnTo>
                    <a:pt x="0" y="206264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000000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9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flipV="1">
            <a:off x="1477121" y="3829289"/>
            <a:ext cx="6799338" cy="10029"/>
          </a:xfrm>
          <a:prstGeom prst="line">
            <a:avLst/>
          </a:prstGeom>
          <a:ln w="38100" cap="flat">
            <a:solidFill>
              <a:srgbClr val="0000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1862972" y="2321316"/>
            <a:ext cx="2739299" cy="359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spc="140">
                <a:solidFill>
                  <a:srgbClr val="000000"/>
                </a:solidFill>
                <a:latin typeface="Libre Franklin Light"/>
              </a:rPr>
              <a:t>CARÁCTER PRÁCTICO Y EJECUTIVO.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91728" y="1766086"/>
            <a:ext cx="2881786" cy="425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4"/>
              </a:lnSpc>
            </a:pPr>
            <a:r>
              <a:rPr lang="en-US" sz="3200" spc="44">
                <a:solidFill>
                  <a:srgbClr val="0000FF"/>
                </a:solidFill>
                <a:latin typeface="Bebas Neue Bold"/>
              </a:rPr>
              <a:t>CARACTERISTICA 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27162" y="2321316"/>
            <a:ext cx="2941734" cy="104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spc="140">
                <a:solidFill>
                  <a:srgbClr val="000000"/>
                </a:solidFill>
                <a:latin typeface="Libre Franklin Light"/>
              </a:rPr>
              <a:t>ENFOCADO A INCREMENTAR LA AUTOESTIMA Y A DESAFIAR A LOS COACHEES O CLIENTES PARA QUE ACTÚEN Y DEN LA MEJOR VERSIÓN DE SÍ MISMOS.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27162" y="1766086"/>
            <a:ext cx="2881786" cy="425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4"/>
              </a:lnSpc>
            </a:pPr>
            <a:r>
              <a:rPr lang="en-US" sz="3200" spc="44">
                <a:solidFill>
                  <a:srgbClr val="0000FF"/>
                </a:solidFill>
                <a:latin typeface="Bebas Neue Bold"/>
              </a:rPr>
              <a:t>CARACTERISTICA 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91728" y="4274940"/>
            <a:ext cx="2881786" cy="425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4"/>
              </a:lnSpc>
            </a:pPr>
            <a:r>
              <a:rPr lang="en-US" sz="3200" spc="44">
                <a:solidFill>
                  <a:srgbClr val="0000FF"/>
                </a:solidFill>
                <a:latin typeface="Bebas Neue Bold"/>
              </a:rPr>
              <a:t>CARACTERISTICA 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21312" y="4833867"/>
            <a:ext cx="3128523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spc="140">
                <a:solidFill>
                  <a:srgbClr val="000000"/>
                </a:solidFill>
                <a:latin typeface="Libre Franklin Light"/>
              </a:rPr>
              <a:t>ES LA CORRIENTE LIGERAMENTE MÁS DIRECTIVA.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127162" y="4274940"/>
            <a:ext cx="2881786" cy="425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4"/>
              </a:lnSpc>
            </a:pPr>
            <a:r>
              <a:rPr lang="en-US" sz="3200" spc="44">
                <a:solidFill>
                  <a:srgbClr val="0000FF"/>
                </a:solidFill>
                <a:latin typeface="Bebas Neue Bold"/>
              </a:rPr>
              <a:t>CARACTERISTICA 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245327" y="4833867"/>
            <a:ext cx="2705405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spc="140">
                <a:solidFill>
                  <a:srgbClr val="000000"/>
                </a:solidFill>
                <a:latin typeface="Libre Franklin Light"/>
              </a:rPr>
              <a:t>APLICA UNA METODOLOGÍA PROPIA DENOMINADA 5X15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4432" y="227412"/>
            <a:ext cx="9782464" cy="7337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31548" y="6726645"/>
            <a:ext cx="1890505" cy="21740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21784" y="1388876"/>
            <a:ext cx="4910032" cy="491003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7679" y="430953"/>
            <a:ext cx="9218242" cy="326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7"/>
              </a:lnSpc>
            </a:pPr>
            <a:r>
              <a:rPr lang="en-US" sz="2199" spc="175">
                <a:solidFill>
                  <a:srgbClr val="0000FF"/>
                </a:solidFill>
                <a:latin typeface="Montserrat Classic Bold"/>
              </a:rPr>
              <a:t>LOS 5 ELEMENTOS DEL COACHING NORTEAMERICANO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88819" y="1335073"/>
            <a:ext cx="2254079" cy="570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000000"/>
                </a:solidFill>
                <a:latin typeface="Bebas Neue Bold"/>
              </a:rPr>
              <a:t>ASUNTO DE LA CONVERSACIÓN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928444" y="1863412"/>
            <a:ext cx="2254079" cy="570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000000"/>
                </a:solidFill>
                <a:latin typeface="Bebas Neue Bold"/>
              </a:rPr>
              <a:t>OBJETIVO DE LA CONVERSACIÓN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31816" y="4419912"/>
            <a:ext cx="2254079" cy="846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000000"/>
                </a:solidFill>
                <a:latin typeface="Bebas Neue Bold"/>
              </a:rPr>
              <a:t>REALIDAD DE LA SITUACIÓN PRESENTE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88819" y="5988895"/>
            <a:ext cx="2254079" cy="846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000000"/>
                </a:solidFill>
                <a:latin typeface="Bebas Neue Bold"/>
              </a:rPr>
              <a:t>OPCIONES QUE EXISTEN PARA LOGRAR EL OBJETIVO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7705" y="3953436"/>
            <a:ext cx="2254079" cy="570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000000"/>
                </a:solidFill>
                <a:latin typeface="Bebas Neue Bold"/>
              </a:rPr>
              <a:t>COMPROMISO A LA ACCIÓN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97048" y="2064982"/>
            <a:ext cx="90487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League Spartan"/>
              </a:rPr>
              <a:t>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28294" y="2433642"/>
            <a:ext cx="90487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League Spartan"/>
              </a:rPr>
              <a:t>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55915" y="4381812"/>
            <a:ext cx="90487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League Spartan"/>
              </a:rPr>
              <a:t>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034976" y="5323901"/>
            <a:ext cx="90487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0000FF"/>
                </a:solidFill>
                <a:latin typeface="League Spartan"/>
              </a:rPr>
              <a:t>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677664" y="3915336"/>
            <a:ext cx="90487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0000FF"/>
                </a:solidFill>
                <a:latin typeface="League Spartan"/>
              </a:rPr>
              <a:t>5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504012">
            <a:off x="2096723" y="4011427"/>
            <a:ext cx="607294" cy="71657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379997">
            <a:off x="6894396" y="4315024"/>
            <a:ext cx="623420" cy="73559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243146">
            <a:off x="3723266" y="5733437"/>
            <a:ext cx="623420" cy="73559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21707">
            <a:off x="6415485" y="1968645"/>
            <a:ext cx="623420" cy="73559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775102">
            <a:off x="2916134" y="1771191"/>
            <a:ext cx="607294" cy="7165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417" y="271773"/>
            <a:ext cx="9782464" cy="108372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75565" y="-58522"/>
            <a:ext cx="4544791" cy="7330116"/>
            <a:chOff x="0" y="0"/>
            <a:chExt cx="6059721" cy="977348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l="49424" r="8930"/>
            <a:stretch>
              <a:fillRect/>
            </a:stretch>
          </p:blipFill>
          <p:spPr>
            <a:xfrm>
              <a:off x="0" y="0"/>
              <a:ext cx="6059721" cy="9773488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149311" y="6698014"/>
            <a:ext cx="1890505" cy="21740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975250" y="450152"/>
            <a:ext cx="4238625" cy="726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3"/>
              </a:lnSpc>
            </a:pPr>
            <a:r>
              <a:rPr lang="en-US" sz="2415" spc="193">
                <a:solidFill>
                  <a:srgbClr val="FFFFFF"/>
                </a:solidFill>
                <a:latin typeface="Montserrat Classic Bold"/>
              </a:rPr>
              <a:t>EL COACHING SUDAMERICANO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784750" y="2075112"/>
            <a:ext cx="4619625" cy="3682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spc="129">
                <a:solidFill>
                  <a:srgbClr val="000000"/>
                </a:solidFill>
                <a:latin typeface="Quicksand"/>
              </a:rPr>
              <a:t>El </a:t>
            </a:r>
            <a:r>
              <a:rPr lang="en-US" sz="2599" spc="129">
                <a:solidFill>
                  <a:srgbClr val="0000FF"/>
                </a:solidFill>
                <a:latin typeface="Quicksand Bold Italics"/>
              </a:rPr>
              <a:t>Coaching Sudamericano</a:t>
            </a:r>
            <a:r>
              <a:rPr lang="en-US" sz="2599" spc="129">
                <a:solidFill>
                  <a:srgbClr val="000000"/>
                </a:solidFill>
                <a:latin typeface="Quicksand"/>
              </a:rPr>
              <a:t> se basa en las ideas y el trabajo de </a:t>
            </a:r>
            <a:r>
              <a:rPr lang="en-US" sz="2599" spc="129">
                <a:solidFill>
                  <a:srgbClr val="000000"/>
                </a:solidFill>
                <a:latin typeface="Quicksand Bold Italics"/>
              </a:rPr>
              <a:t>Fernando Flores</a:t>
            </a:r>
            <a:r>
              <a:rPr lang="en-US" sz="2599" spc="129">
                <a:solidFill>
                  <a:srgbClr val="000000"/>
                </a:solidFill>
                <a:latin typeface="Quicksand"/>
              </a:rPr>
              <a:t>, que posteriormente </a:t>
            </a:r>
            <a:r>
              <a:rPr lang="en-US" sz="2599" spc="129">
                <a:solidFill>
                  <a:srgbClr val="000000"/>
                </a:solidFill>
                <a:latin typeface="Quicksand Bold Italics"/>
              </a:rPr>
              <a:t>Rafael Echeverría</a:t>
            </a:r>
            <a:r>
              <a:rPr lang="en-US" sz="2599" spc="129">
                <a:solidFill>
                  <a:srgbClr val="000000"/>
                </a:solidFill>
                <a:latin typeface="Quicksand"/>
              </a:rPr>
              <a:t> desarrollaría en su libro Ontología del lenguaje (1994).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417" y="226423"/>
            <a:ext cx="9782464" cy="7337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31548" y="6755276"/>
            <a:ext cx="1890505" cy="21740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388717" y="1387759"/>
            <a:ext cx="4970196" cy="505443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39915" y="434790"/>
            <a:ext cx="9067800" cy="326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7"/>
              </a:lnSpc>
            </a:pPr>
            <a:r>
              <a:rPr lang="en-US" sz="2199" spc="175">
                <a:solidFill>
                  <a:srgbClr val="0000FF"/>
                </a:solidFill>
                <a:latin typeface="Montserrat Classic Bold"/>
              </a:rPr>
              <a:t>LOS 3 POSTULADOS DEL COACHING SUDAMERICANO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42900" y="1742104"/>
            <a:ext cx="2254079" cy="1122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000000"/>
                </a:solidFill>
                <a:latin typeface="Bebas Neue Bold"/>
              </a:rPr>
              <a:t>INTERPRETAMOS A LOS SERES HUMANOS COMO SERES LINGÜÍSTICOS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23569" y="2978994"/>
            <a:ext cx="90487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League Spartan"/>
              </a:rPr>
              <a:t>2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21707">
            <a:off x="6885616" y="2496984"/>
            <a:ext cx="623420" cy="73559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838040" y="2864783"/>
            <a:ext cx="90487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League Spartan"/>
              </a:rPr>
              <a:t>1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775102">
            <a:off x="2293332" y="2620708"/>
            <a:ext cx="607294" cy="71657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358913" y="2289791"/>
            <a:ext cx="2254079" cy="846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000000"/>
                </a:solidFill>
                <a:latin typeface="Bebas Neue Bold"/>
              </a:rPr>
              <a:t>INTERPRETAMOS AL LENGUAJE COMO GENERATIVO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5900" y="5573780"/>
            <a:ext cx="2499328" cy="1398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000000"/>
                </a:solidFill>
                <a:latin typeface="Bebas Neue Bold"/>
              </a:rPr>
              <a:t>INTERPRETAMOS QUE LOS SERES HUMANOS SE CREAN A SÍ MISMOS EN EL LENGUAJE Y A TRAVÉS DE ÉL. 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274343">
            <a:off x="3341506" y="5683555"/>
            <a:ext cx="607294" cy="71657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421377" y="5370024"/>
            <a:ext cx="90487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0000FF"/>
                </a:solidFill>
                <a:latin typeface="League Spartan"/>
              </a:rPr>
              <a:t>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417" y="226423"/>
            <a:ext cx="9782464" cy="7337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31548" y="6755276"/>
            <a:ext cx="1890505" cy="21740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957098" y="1940996"/>
            <a:ext cx="3833433" cy="383343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33941" y="2696210"/>
            <a:ext cx="2254079" cy="2503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000000"/>
                </a:solidFill>
                <a:latin typeface="Bebas Neue Bold"/>
              </a:rPr>
              <a:t>NO SABEMOS COMO LAS COSAS SON. SÓLO SABEMOS COMO LAS OBSERVAMOS O CÓMO LAS INTERPRETAMOS. VIVIMOS EN MUNDOS INTERPRETATIVOS.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65221">
            <a:off x="6560990" y="3353126"/>
            <a:ext cx="623420" cy="7355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775102">
            <a:off x="2682180" y="3842239"/>
            <a:ext cx="607294" cy="71657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39915" y="434790"/>
            <a:ext cx="9067800" cy="326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7"/>
              </a:lnSpc>
            </a:pPr>
            <a:r>
              <a:rPr lang="en-US" sz="2199" spc="175">
                <a:solidFill>
                  <a:srgbClr val="0000FF"/>
                </a:solidFill>
                <a:latin typeface="Montserrat Classic Bold"/>
              </a:rPr>
              <a:t>LOS 2 PRINCIPIOS DEL COACHING SUDAMERICANO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86418" y="3657600"/>
            <a:ext cx="90487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League Spartan"/>
              </a:rPr>
              <a:t>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34782" y="3657600"/>
            <a:ext cx="90487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League Spartan"/>
              </a:rPr>
              <a:t>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245283" y="2558098"/>
            <a:ext cx="2254079" cy="278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000000"/>
                </a:solidFill>
                <a:latin typeface="Bebas Neue Bold"/>
              </a:rPr>
              <a:t>NO SÓLO ACTUAMOS DE ACUERDO A CÓMO SOMOS (Y LO HACEMOS), TAMBIÉN SOMOS DE ACUERDO A CÓMO ACTUAMOS. LA ACCIÓN GENERA SER. UNO DEVIENE DE ACUERDO A LO QUE HACE.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E732A3C4-0968-2745-8FCD-366B9815F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80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4799ACD3-B592-C04D-A195-4AED7B184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21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525"/>
            <a:ext cx="9780387" cy="7374459"/>
            <a:chOff x="0" y="0"/>
            <a:chExt cx="13040516" cy="983261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4000"/>
            </a:blip>
            <a:srcRect t="20931" r="33219"/>
            <a:stretch>
              <a:fillRect/>
            </a:stretch>
          </p:blipFill>
          <p:spPr>
            <a:xfrm>
              <a:off x="0" y="0"/>
              <a:ext cx="13040516" cy="9832611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685800" y="1173226"/>
            <a:ext cx="5448300" cy="282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53"/>
              </a:lnSpc>
            </a:pPr>
            <a:r>
              <a:rPr lang="en-US" sz="1609" spc="402">
                <a:solidFill>
                  <a:srgbClr val="FFFFFF"/>
                </a:solidFill>
                <a:latin typeface="Quicksand Bold"/>
              </a:rPr>
              <a:t>MÓDULO 1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299063"/>
            <a:ext cx="7106663" cy="293426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35131" y="2881706"/>
            <a:ext cx="6638925" cy="109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0"/>
              </a:lnSpc>
            </a:pPr>
            <a:r>
              <a:rPr lang="en-US" sz="3622" spc="289">
                <a:solidFill>
                  <a:srgbClr val="FFFFFF"/>
                </a:solidFill>
                <a:latin typeface="Montserrat Classic Bold"/>
              </a:rPr>
              <a:t>CORRIENTES DE COACHING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6089" y="4374437"/>
            <a:ext cx="5219938" cy="425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0"/>
              </a:lnSpc>
            </a:pPr>
            <a:r>
              <a:rPr lang="en-US" sz="2415">
                <a:solidFill>
                  <a:srgbClr val="FFFFFF"/>
                </a:solidFill>
                <a:latin typeface="Quicksand Bold"/>
              </a:rPr>
              <a:t>Lección 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800" y="5869051"/>
            <a:ext cx="5457825" cy="282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53"/>
              </a:lnSpc>
            </a:pPr>
            <a:r>
              <a:rPr lang="en-US" sz="1609" spc="402">
                <a:solidFill>
                  <a:srgbClr val="FFFFFF"/>
                </a:solidFill>
                <a:latin typeface="Quicksand Bold"/>
              </a:rPr>
              <a:t>MASTER COACH BERNABÉ SALDAÑA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963508" y="6583680"/>
            <a:ext cx="2320055" cy="26680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49311" y="6698014"/>
            <a:ext cx="1890505" cy="2174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7417" y="271773"/>
            <a:ext cx="9782464" cy="108372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175565" y="-58522"/>
            <a:ext cx="4544791" cy="7330116"/>
            <a:chOff x="0" y="0"/>
            <a:chExt cx="6059721" cy="9773488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/>
            <a:srcRect l="29332" r="29332"/>
            <a:stretch>
              <a:fillRect/>
            </a:stretch>
          </p:blipFill>
          <p:spPr>
            <a:xfrm>
              <a:off x="0" y="0"/>
              <a:ext cx="6059721" cy="9773488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4784750" y="1767426"/>
            <a:ext cx="4619625" cy="447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105">
                <a:solidFill>
                  <a:srgbClr val="000000"/>
                </a:solidFill>
                <a:latin typeface="Quicksand"/>
              </a:rPr>
              <a:t>La </a:t>
            </a:r>
            <a:r>
              <a:rPr lang="en-US" sz="2100" spc="105">
                <a:solidFill>
                  <a:srgbClr val="0000FF"/>
                </a:solidFill>
                <a:latin typeface="Quicksand Bold Italics"/>
              </a:rPr>
              <a:t>conciencia de unidad del Coaching</a:t>
            </a:r>
            <a:r>
              <a:rPr lang="en-US" sz="2100" spc="105">
                <a:solidFill>
                  <a:srgbClr val="000000"/>
                </a:solidFill>
                <a:latin typeface="Quicksand"/>
              </a:rPr>
              <a:t> te permite ver la profesión como un todo, y a partir de allí reconocer el enriquecimiento de las distintas escuelas entre sí. Esto se manifestará en un enriquecimiento profesional que los clientes y colegas aceptarán como un paso de madurez necesario e inevitable para la profesión.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75250" y="450152"/>
            <a:ext cx="4238625" cy="726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3"/>
              </a:lnSpc>
            </a:pPr>
            <a:r>
              <a:rPr lang="en-US" sz="2415" spc="193">
                <a:solidFill>
                  <a:srgbClr val="FFFFFF"/>
                </a:solidFill>
                <a:latin typeface="Montserrat Classic Bold"/>
              </a:rPr>
              <a:t>LA INTEGRACIÓN DEL COACHING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417" y="226423"/>
            <a:ext cx="9782464" cy="7337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31548" y="6755276"/>
            <a:ext cx="1890505" cy="21740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39915" y="434790"/>
            <a:ext cx="9067800" cy="326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7"/>
              </a:lnSpc>
            </a:pPr>
            <a:r>
              <a:rPr lang="en-US" sz="2199" spc="175">
                <a:solidFill>
                  <a:srgbClr val="0000FF"/>
                </a:solidFill>
                <a:latin typeface="Montserrat Classic Bold"/>
              </a:rPr>
              <a:t>¿CÓMO ES POSIBLE LA INTEGRACIÓN DEL COACHING?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11204" y="1694348"/>
            <a:ext cx="2337922" cy="1963252"/>
            <a:chOff x="0" y="0"/>
            <a:chExt cx="21713129" cy="1823343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713129" cy="18233430"/>
            </a:xfrm>
            <a:custGeom>
              <a:avLst/>
              <a:gdLst/>
              <a:ahLst/>
              <a:cxnLst/>
              <a:rect l="l" t="t" r="r" b="b"/>
              <a:pathLst>
                <a:path w="21713129" h="18233430">
                  <a:moveTo>
                    <a:pt x="21487068" y="0"/>
                  </a:moveTo>
                  <a:lnTo>
                    <a:pt x="0" y="0"/>
                  </a:lnTo>
                  <a:lnTo>
                    <a:pt x="0" y="18233430"/>
                  </a:lnTo>
                  <a:lnTo>
                    <a:pt x="21713129" y="18233430"/>
                  </a:lnTo>
                  <a:lnTo>
                    <a:pt x="21713129" y="0"/>
                  </a:lnTo>
                  <a:lnTo>
                    <a:pt x="21487068" y="0"/>
                  </a:lnTo>
                  <a:close/>
                  <a:moveTo>
                    <a:pt x="21487068" y="18007371"/>
                  </a:moveTo>
                  <a:lnTo>
                    <a:pt x="228600" y="18007371"/>
                  </a:lnTo>
                  <a:lnTo>
                    <a:pt x="228600" y="228600"/>
                  </a:lnTo>
                  <a:lnTo>
                    <a:pt x="21487068" y="228600"/>
                  </a:lnTo>
                  <a:lnTo>
                    <a:pt x="21487068" y="18007371"/>
                  </a:lnTo>
                  <a:close/>
                </a:path>
              </a:pathLst>
            </a:custGeom>
            <a:solidFill>
              <a:srgbClr val="212121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11184" y="1814484"/>
            <a:ext cx="2137962" cy="1722981"/>
            <a:chOff x="0" y="0"/>
            <a:chExt cx="3808955" cy="306963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08955" cy="3069631"/>
            </a:xfrm>
            <a:custGeom>
              <a:avLst/>
              <a:gdLst/>
              <a:ahLst/>
              <a:cxnLst/>
              <a:rect l="l" t="t" r="r" b="b"/>
              <a:pathLst>
                <a:path w="3808955" h="3069631">
                  <a:moveTo>
                    <a:pt x="0" y="0"/>
                  </a:moveTo>
                  <a:lnTo>
                    <a:pt x="3808955" y="0"/>
                  </a:lnTo>
                  <a:lnTo>
                    <a:pt x="3808955" y="3069631"/>
                  </a:lnTo>
                  <a:lnTo>
                    <a:pt x="0" y="3069631"/>
                  </a:lnTo>
                  <a:close/>
                </a:path>
              </a:pathLst>
            </a:custGeom>
            <a:solidFill>
              <a:srgbClr val="0000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637687" y="2530553"/>
            <a:ext cx="684956" cy="290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1"/>
              </a:lnSpc>
            </a:pPr>
            <a:r>
              <a:rPr lang="en-US" sz="1908" spc="152">
                <a:solidFill>
                  <a:srgbClr val="FFFFFF"/>
                </a:solidFill>
                <a:latin typeface="Montserrat Classic Bold"/>
              </a:rPr>
              <a:t>CN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37687" y="3090647"/>
            <a:ext cx="684956" cy="290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1"/>
              </a:lnSpc>
            </a:pPr>
            <a:r>
              <a:rPr lang="en-US" sz="1908" spc="152">
                <a:solidFill>
                  <a:srgbClr val="FFFFFF"/>
                </a:solidFill>
                <a:latin typeface="Montserrat Classic Bold"/>
              </a:rPr>
              <a:t>CS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37687" y="1970709"/>
            <a:ext cx="684956" cy="290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1"/>
              </a:lnSpc>
            </a:pPr>
            <a:r>
              <a:rPr lang="en-US" sz="1908" spc="152">
                <a:solidFill>
                  <a:srgbClr val="FFFFFF"/>
                </a:solidFill>
                <a:latin typeface="Montserrat Classic Bold"/>
              </a:rPr>
              <a:t>CE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3704853" y="1694348"/>
            <a:ext cx="2337922" cy="567204"/>
            <a:chOff x="0" y="0"/>
            <a:chExt cx="21713129" cy="526782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713129" cy="5267824"/>
            </a:xfrm>
            <a:custGeom>
              <a:avLst/>
              <a:gdLst/>
              <a:ahLst/>
              <a:cxnLst/>
              <a:rect l="l" t="t" r="r" b="b"/>
              <a:pathLst>
                <a:path w="21713129" h="5267824">
                  <a:moveTo>
                    <a:pt x="21487068" y="0"/>
                  </a:moveTo>
                  <a:lnTo>
                    <a:pt x="0" y="0"/>
                  </a:lnTo>
                  <a:lnTo>
                    <a:pt x="0" y="5267824"/>
                  </a:lnTo>
                  <a:lnTo>
                    <a:pt x="21713129" y="5267824"/>
                  </a:lnTo>
                  <a:lnTo>
                    <a:pt x="21713129" y="0"/>
                  </a:lnTo>
                  <a:lnTo>
                    <a:pt x="21487068" y="0"/>
                  </a:lnTo>
                  <a:close/>
                  <a:moveTo>
                    <a:pt x="21487068" y="5041764"/>
                  </a:moveTo>
                  <a:lnTo>
                    <a:pt x="228600" y="5041764"/>
                  </a:lnTo>
                  <a:lnTo>
                    <a:pt x="228600" y="228600"/>
                  </a:lnTo>
                  <a:lnTo>
                    <a:pt x="21487068" y="228600"/>
                  </a:lnTo>
                  <a:lnTo>
                    <a:pt x="21487068" y="5041764"/>
                  </a:lnTo>
                  <a:close/>
                </a:path>
              </a:pathLst>
            </a:custGeom>
            <a:solidFill>
              <a:srgbClr val="212121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6598503" y="1694348"/>
            <a:ext cx="2337922" cy="1963252"/>
            <a:chOff x="0" y="0"/>
            <a:chExt cx="21713129" cy="1823343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713129" cy="18233430"/>
            </a:xfrm>
            <a:custGeom>
              <a:avLst/>
              <a:gdLst/>
              <a:ahLst/>
              <a:cxnLst/>
              <a:rect l="l" t="t" r="r" b="b"/>
              <a:pathLst>
                <a:path w="21713129" h="18233430">
                  <a:moveTo>
                    <a:pt x="21487068" y="0"/>
                  </a:moveTo>
                  <a:lnTo>
                    <a:pt x="0" y="0"/>
                  </a:lnTo>
                  <a:lnTo>
                    <a:pt x="0" y="18233430"/>
                  </a:lnTo>
                  <a:lnTo>
                    <a:pt x="21713129" y="18233430"/>
                  </a:lnTo>
                  <a:lnTo>
                    <a:pt x="21713129" y="0"/>
                  </a:lnTo>
                  <a:lnTo>
                    <a:pt x="21487068" y="0"/>
                  </a:lnTo>
                  <a:close/>
                  <a:moveTo>
                    <a:pt x="21487068" y="18007371"/>
                  </a:moveTo>
                  <a:lnTo>
                    <a:pt x="228600" y="18007371"/>
                  </a:lnTo>
                  <a:lnTo>
                    <a:pt x="228600" y="228600"/>
                  </a:lnTo>
                  <a:lnTo>
                    <a:pt x="21487068" y="228600"/>
                  </a:lnTo>
                  <a:lnTo>
                    <a:pt x="21487068" y="18007371"/>
                  </a:lnTo>
                  <a:close/>
                </a:path>
              </a:pathLst>
            </a:custGeom>
            <a:solidFill>
              <a:srgbClr val="212121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3804834" y="1765240"/>
            <a:ext cx="2137962" cy="425419"/>
            <a:chOff x="0" y="0"/>
            <a:chExt cx="3808955" cy="7579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808955" cy="757920"/>
            </a:xfrm>
            <a:custGeom>
              <a:avLst/>
              <a:gdLst/>
              <a:ahLst/>
              <a:cxnLst/>
              <a:rect l="l" t="t" r="r" b="b"/>
              <a:pathLst>
                <a:path w="3808955" h="757920">
                  <a:moveTo>
                    <a:pt x="0" y="0"/>
                  </a:moveTo>
                  <a:lnTo>
                    <a:pt x="3808955" y="0"/>
                  </a:lnTo>
                  <a:lnTo>
                    <a:pt x="3808955" y="757920"/>
                  </a:lnTo>
                  <a:lnTo>
                    <a:pt x="0" y="757920"/>
                  </a:lnTo>
                  <a:close/>
                </a:path>
              </a:pathLst>
            </a:custGeom>
            <a:solidFill>
              <a:srgbClr val="0000FF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4534322" y="1825287"/>
            <a:ext cx="684956" cy="290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1"/>
              </a:lnSpc>
            </a:pPr>
            <a:r>
              <a:rPr lang="en-US" sz="1908" spc="152">
                <a:solidFill>
                  <a:srgbClr val="FFFFFF"/>
                </a:solidFill>
                <a:latin typeface="Montserrat Classic Bold"/>
              </a:rPr>
              <a:t>CE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3704853" y="2392372"/>
            <a:ext cx="2337922" cy="567204"/>
            <a:chOff x="0" y="0"/>
            <a:chExt cx="21713129" cy="526782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1713129" cy="5267824"/>
            </a:xfrm>
            <a:custGeom>
              <a:avLst/>
              <a:gdLst/>
              <a:ahLst/>
              <a:cxnLst/>
              <a:rect l="l" t="t" r="r" b="b"/>
              <a:pathLst>
                <a:path w="21713129" h="5267824">
                  <a:moveTo>
                    <a:pt x="21487068" y="0"/>
                  </a:moveTo>
                  <a:lnTo>
                    <a:pt x="0" y="0"/>
                  </a:lnTo>
                  <a:lnTo>
                    <a:pt x="0" y="5267824"/>
                  </a:lnTo>
                  <a:lnTo>
                    <a:pt x="21713129" y="5267824"/>
                  </a:lnTo>
                  <a:lnTo>
                    <a:pt x="21713129" y="0"/>
                  </a:lnTo>
                  <a:lnTo>
                    <a:pt x="21487068" y="0"/>
                  </a:lnTo>
                  <a:close/>
                  <a:moveTo>
                    <a:pt x="21487068" y="5041764"/>
                  </a:moveTo>
                  <a:lnTo>
                    <a:pt x="228600" y="5041764"/>
                  </a:lnTo>
                  <a:lnTo>
                    <a:pt x="228600" y="228600"/>
                  </a:lnTo>
                  <a:lnTo>
                    <a:pt x="21487068" y="228600"/>
                  </a:lnTo>
                  <a:lnTo>
                    <a:pt x="21487068" y="5041764"/>
                  </a:lnTo>
                  <a:close/>
                </a:path>
              </a:pathLst>
            </a:custGeom>
            <a:solidFill>
              <a:srgbClr val="212121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3804834" y="2463264"/>
            <a:ext cx="2137962" cy="425419"/>
            <a:chOff x="0" y="0"/>
            <a:chExt cx="3808955" cy="75792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808955" cy="757920"/>
            </a:xfrm>
            <a:custGeom>
              <a:avLst/>
              <a:gdLst/>
              <a:ahLst/>
              <a:cxnLst/>
              <a:rect l="l" t="t" r="r" b="b"/>
              <a:pathLst>
                <a:path w="3808955" h="757920">
                  <a:moveTo>
                    <a:pt x="0" y="0"/>
                  </a:moveTo>
                  <a:lnTo>
                    <a:pt x="3808955" y="0"/>
                  </a:lnTo>
                  <a:lnTo>
                    <a:pt x="3808955" y="757920"/>
                  </a:lnTo>
                  <a:lnTo>
                    <a:pt x="0" y="757920"/>
                  </a:lnTo>
                  <a:close/>
                </a:path>
              </a:pathLst>
            </a:custGeom>
            <a:solidFill>
              <a:srgbClr val="0000FF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4534322" y="2523312"/>
            <a:ext cx="684956" cy="288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1"/>
              </a:lnSpc>
            </a:pPr>
            <a:r>
              <a:rPr lang="en-US" sz="1908" spc="152">
                <a:solidFill>
                  <a:srgbClr val="FFFFFF"/>
                </a:solidFill>
                <a:latin typeface="Montserrat Classic Bold"/>
              </a:rPr>
              <a:t>CN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3704853" y="3090396"/>
            <a:ext cx="2337922" cy="567204"/>
            <a:chOff x="0" y="0"/>
            <a:chExt cx="21713129" cy="526782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1713129" cy="5267824"/>
            </a:xfrm>
            <a:custGeom>
              <a:avLst/>
              <a:gdLst/>
              <a:ahLst/>
              <a:cxnLst/>
              <a:rect l="l" t="t" r="r" b="b"/>
              <a:pathLst>
                <a:path w="21713129" h="5267824">
                  <a:moveTo>
                    <a:pt x="21487068" y="0"/>
                  </a:moveTo>
                  <a:lnTo>
                    <a:pt x="0" y="0"/>
                  </a:lnTo>
                  <a:lnTo>
                    <a:pt x="0" y="5267824"/>
                  </a:lnTo>
                  <a:lnTo>
                    <a:pt x="21713129" y="5267824"/>
                  </a:lnTo>
                  <a:lnTo>
                    <a:pt x="21713129" y="0"/>
                  </a:lnTo>
                  <a:lnTo>
                    <a:pt x="21487068" y="0"/>
                  </a:lnTo>
                  <a:close/>
                  <a:moveTo>
                    <a:pt x="21487068" y="5041764"/>
                  </a:moveTo>
                  <a:lnTo>
                    <a:pt x="228600" y="5041764"/>
                  </a:lnTo>
                  <a:lnTo>
                    <a:pt x="228600" y="228600"/>
                  </a:lnTo>
                  <a:lnTo>
                    <a:pt x="21487068" y="228600"/>
                  </a:lnTo>
                  <a:lnTo>
                    <a:pt x="21487068" y="5041764"/>
                  </a:lnTo>
                  <a:close/>
                </a:path>
              </a:pathLst>
            </a:custGeom>
            <a:solidFill>
              <a:srgbClr val="212121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3804834" y="3161288"/>
            <a:ext cx="2137962" cy="425419"/>
            <a:chOff x="0" y="0"/>
            <a:chExt cx="3808955" cy="75792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808955" cy="757920"/>
            </a:xfrm>
            <a:custGeom>
              <a:avLst/>
              <a:gdLst/>
              <a:ahLst/>
              <a:cxnLst/>
              <a:rect l="l" t="t" r="r" b="b"/>
              <a:pathLst>
                <a:path w="3808955" h="757920">
                  <a:moveTo>
                    <a:pt x="0" y="0"/>
                  </a:moveTo>
                  <a:lnTo>
                    <a:pt x="3808955" y="0"/>
                  </a:lnTo>
                  <a:lnTo>
                    <a:pt x="3808955" y="757920"/>
                  </a:lnTo>
                  <a:lnTo>
                    <a:pt x="0" y="757920"/>
                  </a:lnTo>
                  <a:close/>
                </a:path>
              </a:pathLst>
            </a:custGeom>
            <a:solidFill>
              <a:srgbClr val="0000FF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4534322" y="3221336"/>
            <a:ext cx="684956" cy="288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1"/>
              </a:lnSpc>
            </a:pPr>
            <a:r>
              <a:rPr lang="en-US" sz="1908" spc="152">
                <a:solidFill>
                  <a:srgbClr val="FFFFFF"/>
                </a:solidFill>
                <a:latin typeface="Montserrat Classic Bold"/>
              </a:rPr>
              <a:t>CS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6700001" y="1825287"/>
            <a:ext cx="2137962" cy="425419"/>
            <a:chOff x="0" y="0"/>
            <a:chExt cx="3808955" cy="75792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808955" cy="757920"/>
            </a:xfrm>
            <a:custGeom>
              <a:avLst/>
              <a:gdLst/>
              <a:ahLst/>
              <a:cxnLst/>
              <a:rect l="l" t="t" r="r" b="b"/>
              <a:pathLst>
                <a:path w="3808955" h="757920">
                  <a:moveTo>
                    <a:pt x="0" y="0"/>
                  </a:moveTo>
                  <a:lnTo>
                    <a:pt x="3808955" y="0"/>
                  </a:lnTo>
                  <a:lnTo>
                    <a:pt x="3808955" y="757920"/>
                  </a:lnTo>
                  <a:lnTo>
                    <a:pt x="0" y="757920"/>
                  </a:lnTo>
                  <a:close/>
                </a:path>
              </a:pathLst>
            </a:custGeom>
            <a:solidFill>
              <a:srgbClr val="0000FF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7429489" y="1885335"/>
            <a:ext cx="684956" cy="290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1"/>
              </a:lnSpc>
            </a:pPr>
            <a:r>
              <a:rPr lang="en-US" sz="1908" spc="152">
                <a:solidFill>
                  <a:srgbClr val="FFFFFF"/>
                </a:solidFill>
                <a:latin typeface="Montserrat Classic Bold"/>
              </a:rPr>
              <a:t>CE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2196400" y="4467225"/>
            <a:ext cx="2337922" cy="1963252"/>
            <a:chOff x="0" y="0"/>
            <a:chExt cx="21713129" cy="1823343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1713129" cy="18233430"/>
            </a:xfrm>
            <a:custGeom>
              <a:avLst/>
              <a:gdLst/>
              <a:ahLst/>
              <a:cxnLst/>
              <a:rect l="l" t="t" r="r" b="b"/>
              <a:pathLst>
                <a:path w="21713129" h="18233430">
                  <a:moveTo>
                    <a:pt x="21487068" y="0"/>
                  </a:moveTo>
                  <a:lnTo>
                    <a:pt x="0" y="0"/>
                  </a:lnTo>
                  <a:lnTo>
                    <a:pt x="0" y="18233430"/>
                  </a:lnTo>
                  <a:lnTo>
                    <a:pt x="21713129" y="18233430"/>
                  </a:lnTo>
                  <a:lnTo>
                    <a:pt x="21713129" y="0"/>
                  </a:lnTo>
                  <a:lnTo>
                    <a:pt x="21487068" y="0"/>
                  </a:lnTo>
                  <a:close/>
                  <a:moveTo>
                    <a:pt x="21487068" y="18007371"/>
                  </a:moveTo>
                  <a:lnTo>
                    <a:pt x="228600" y="18007371"/>
                  </a:lnTo>
                  <a:lnTo>
                    <a:pt x="228600" y="228600"/>
                  </a:lnTo>
                  <a:lnTo>
                    <a:pt x="21487068" y="228600"/>
                  </a:lnTo>
                  <a:lnTo>
                    <a:pt x="21487068" y="18007371"/>
                  </a:lnTo>
                  <a:close/>
                </a:path>
              </a:pathLst>
            </a:custGeom>
            <a:solidFill>
              <a:srgbClr val="212121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2296380" y="5229225"/>
            <a:ext cx="2137962" cy="425419"/>
            <a:chOff x="0" y="0"/>
            <a:chExt cx="3808955" cy="75792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808955" cy="757920"/>
            </a:xfrm>
            <a:custGeom>
              <a:avLst/>
              <a:gdLst/>
              <a:ahLst/>
              <a:cxnLst/>
              <a:rect l="l" t="t" r="r" b="b"/>
              <a:pathLst>
                <a:path w="3808955" h="757920">
                  <a:moveTo>
                    <a:pt x="0" y="0"/>
                  </a:moveTo>
                  <a:lnTo>
                    <a:pt x="3808955" y="0"/>
                  </a:lnTo>
                  <a:lnTo>
                    <a:pt x="3808955" y="757920"/>
                  </a:lnTo>
                  <a:lnTo>
                    <a:pt x="0" y="757920"/>
                  </a:lnTo>
                  <a:close/>
                </a:path>
              </a:pathLst>
            </a:custGeom>
            <a:solidFill>
              <a:srgbClr val="0000FF"/>
            </a:solidFill>
          </p:spPr>
        </p:sp>
      </p:grpSp>
      <p:sp>
        <p:nvSpPr>
          <p:cNvPr id="36" name="TextBox 36"/>
          <p:cNvSpPr txBox="1"/>
          <p:nvPr/>
        </p:nvSpPr>
        <p:spPr>
          <a:xfrm>
            <a:off x="3025868" y="5289272"/>
            <a:ext cx="684956" cy="288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1"/>
              </a:lnSpc>
            </a:pPr>
            <a:r>
              <a:rPr lang="en-US" sz="1908" spc="152">
                <a:solidFill>
                  <a:srgbClr val="FFFFFF"/>
                </a:solidFill>
                <a:latin typeface="Montserrat Classic Bold"/>
              </a:rPr>
              <a:t>CN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5219278" y="4467225"/>
            <a:ext cx="2337922" cy="1963252"/>
            <a:chOff x="0" y="0"/>
            <a:chExt cx="21713129" cy="1823343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21713129" cy="18233430"/>
            </a:xfrm>
            <a:custGeom>
              <a:avLst/>
              <a:gdLst/>
              <a:ahLst/>
              <a:cxnLst/>
              <a:rect l="l" t="t" r="r" b="b"/>
              <a:pathLst>
                <a:path w="21713129" h="18233430">
                  <a:moveTo>
                    <a:pt x="21487068" y="0"/>
                  </a:moveTo>
                  <a:lnTo>
                    <a:pt x="0" y="0"/>
                  </a:lnTo>
                  <a:lnTo>
                    <a:pt x="0" y="18233430"/>
                  </a:lnTo>
                  <a:lnTo>
                    <a:pt x="21713129" y="18233430"/>
                  </a:lnTo>
                  <a:lnTo>
                    <a:pt x="21713129" y="0"/>
                  </a:lnTo>
                  <a:lnTo>
                    <a:pt x="21487068" y="0"/>
                  </a:lnTo>
                  <a:close/>
                  <a:moveTo>
                    <a:pt x="21487068" y="18007371"/>
                  </a:moveTo>
                  <a:lnTo>
                    <a:pt x="228600" y="18007371"/>
                  </a:lnTo>
                  <a:lnTo>
                    <a:pt x="228600" y="228600"/>
                  </a:lnTo>
                  <a:lnTo>
                    <a:pt x="21487068" y="228600"/>
                  </a:lnTo>
                  <a:lnTo>
                    <a:pt x="21487068" y="18007371"/>
                  </a:lnTo>
                  <a:close/>
                </a:path>
              </a:pathLst>
            </a:custGeom>
            <a:solidFill>
              <a:srgbClr val="212121"/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5319258" y="5857875"/>
            <a:ext cx="2137962" cy="425419"/>
            <a:chOff x="0" y="0"/>
            <a:chExt cx="3808955" cy="75792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3808955" cy="757920"/>
            </a:xfrm>
            <a:custGeom>
              <a:avLst/>
              <a:gdLst/>
              <a:ahLst/>
              <a:cxnLst/>
              <a:rect l="l" t="t" r="r" b="b"/>
              <a:pathLst>
                <a:path w="3808955" h="757920">
                  <a:moveTo>
                    <a:pt x="0" y="0"/>
                  </a:moveTo>
                  <a:lnTo>
                    <a:pt x="3808955" y="0"/>
                  </a:lnTo>
                  <a:lnTo>
                    <a:pt x="3808955" y="757920"/>
                  </a:lnTo>
                  <a:lnTo>
                    <a:pt x="0" y="757920"/>
                  </a:lnTo>
                  <a:close/>
                </a:path>
              </a:pathLst>
            </a:custGeom>
            <a:solidFill>
              <a:srgbClr val="0000FF"/>
            </a:solidFill>
          </p:spPr>
        </p:sp>
      </p:grpSp>
      <p:sp>
        <p:nvSpPr>
          <p:cNvPr id="41" name="TextBox 41"/>
          <p:cNvSpPr txBox="1"/>
          <p:nvPr/>
        </p:nvSpPr>
        <p:spPr>
          <a:xfrm>
            <a:off x="6048747" y="5917922"/>
            <a:ext cx="684956" cy="288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1"/>
              </a:lnSpc>
            </a:pPr>
            <a:r>
              <a:rPr lang="en-US" sz="1908" spc="152">
                <a:solidFill>
                  <a:srgbClr val="FFFFFF"/>
                </a:solidFill>
                <a:latin typeface="Montserrat Classic Bold"/>
              </a:rPr>
              <a:t>CS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637687" y="1241895"/>
            <a:ext cx="684956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499" spc="199">
                <a:solidFill>
                  <a:srgbClr val="000000"/>
                </a:solidFill>
                <a:latin typeface="League Spartan"/>
              </a:rPr>
              <a:t>A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531337" y="1241895"/>
            <a:ext cx="684956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499" spc="199">
                <a:solidFill>
                  <a:srgbClr val="000000"/>
                </a:solidFill>
                <a:latin typeface="League Spartan"/>
              </a:rPr>
              <a:t>B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429489" y="1241895"/>
            <a:ext cx="684956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499" spc="199">
                <a:solidFill>
                  <a:srgbClr val="000000"/>
                </a:solidFill>
                <a:latin typeface="League Spartan"/>
              </a:rPr>
              <a:t>C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3022883" y="4027028"/>
            <a:ext cx="684956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499" spc="199">
                <a:solidFill>
                  <a:srgbClr val="000000"/>
                </a:solidFill>
                <a:latin typeface="League Spartan"/>
              </a:rPr>
              <a:t>D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048747" y="4027028"/>
            <a:ext cx="684956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499" spc="199">
                <a:solidFill>
                  <a:srgbClr val="000000"/>
                </a:solidFill>
                <a:latin typeface="League Spartan"/>
              </a:rPr>
              <a:t>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5565" y="-58522"/>
            <a:ext cx="4544791" cy="7330116"/>
            <a:chOff x="0" y="0"/>
            <a:chExt cx="6059721" cy="977348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3124" r="45489"/>
            <a:stretch>
              <a:fillRect/>
            </a:stretch>
          </p:blipFill>
          <p:spPr>
            <a:xfrm>
              <a:off x="0" y="0"/>
              <a:ext cx="6059721" cy="9773488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49311" y="6712330"/>
            <a:ext cx="1890505" cy="21740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784750" y="786160"/>
            <a:ext cx="4619625" cy="5324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29" lvl="1" indent="-183514" algn="just">
              <a:lnSpc>
                <a:spcPts val="2379"/>
              </a:lnSpc>
              <a:buFont typeface="Arial"/>
              <a:buChar char="•"/>
            </a:pPr>
            <a:r>
              <a:rPr lang="en-US" sz="1699" spc="84">
                <a:solidFill>
                  <a:srgbClr val="0000FF"/>
                </a:solidFill>
                <a:latin typeface="Quicksand Bold Italics"/>
              </a:rPr>
              <a:t>Si has elegido la figura C, D o E</a:t>
            </a:r>
            <a:r>
              <a:rPr lang="en-US" sz="1699" spc="84">
                <a:solidFill>
                  <a:srgbClr val="000000"/>
                </a:solidFill>
                <a:latin typeface="Quicksand"/>
              </a:rPr>
              <a:t> tu identificación manifiesta que consideras que tu haces coaching y el resto hace otra cosa que no es coaching, porque no son o hacen lo que tu haces.  </a:t>
            </a:r>
          </a:p>
          <a:p>
            <a:pPr marL="367029" lvl="1" indent="-183514" algn="just">
              <a:lnSpc>
                <a:spcPts val="2379"/>
              </a:lnSpc>
              <a:buFont typeface="Arial"/>
              <a:buChar char="•"/>
            </a:pPr>
            <a:r>
              <a:rPr lang="en-US" sz="1699" spc="84">
                <a:solidFill>
                  <a:srgbClr val="0000FF"/>
                </a:solidFill>
                <a:latin typeface="Quicksand Bold Italics"/>
              </a:rPr>
              <a:t>Si has escogido la figura B</a:t>
            </a:r>
            <a:r>
              <a:rPr lang="en-US" sz="1699" spc="84">
                <a:solidFill>
                  <a:srgbClr val="000000"/>
                </a:solidFill>
                <a:latin typeface="Quicksand"/>
              </a:rPr>
              <a:t> tu identificación manifiesta que eres “parte del coaching”. Reconoces que hay otras líneas o escuelas que hacen coaching pero no te identificas con todas ellas. </a:t>
            </a:r>
          </a:p>
          <a:p>
            <a:pPr marL="367029" lvl="1" indent="-183514" algn="just">
              <a:lnSpc>
                <a:spcPts val="2379"/>
              </a:lnSpc>
              <a:buFont typeface="Arial"/>
              <a:buChar char="•"/>
            </a:pPr>
            <a:r>
              <a:rPr lang="en-US" sz="1699" spc="84">
                <a:solidFill>
                  <a:srgbClr val="0000FF"/>
                </a:solidFill>
                <a:latin typeface="Quicksand Bold Italics"/>
              </a:rPr>
              <a:t>Si has escogido la figura A</a:t>
            </a:r>
            <a:r>
              <a:rPr lang="en-US" sz="1699" spc="84">
                <a:solidFill>
                  <a:srgbClr val="000000"/>
                </a:solidFill>
                <a:latin typeface="Quicksand"/>
              </a:rPr>
              <a:t>, tu eres “el coaching”. Tienes una conciencia de unidad de la profesión y tu identificación es completa (aquí no hay “otros”. Tú y el resto son el coaching).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417" y="226423"/>
            <a:ext cx="9782464" cy="73372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39915" y="433705"/>
            <a:ext cx="9067800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499" spc="199">
                <a:solidFill>
                  <a:srgbClr val="0000FF"/>
                </a:solidFill>
                <a:latin typeface="Montserrat Classic Bold"/>
              </a:rPr>
              <a:t>CONCLUSIÓN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31548" y="6724131"/>
            <a:ext cx="1890505" cy="21740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187203" y="1666870"/>
            <a:ext cx="5637598" cy="952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1" lvl="1" indent="-151130" algn="just">
              <a:lnSpc>
                <a:spcPts val="1904"/>
              </a:lnSpc>
              <a:buFont typeface="Arial"/>
              <a:buChar char="•"/>
            </a:pPr>
            <a:r>
              <a:rPr lang="en-US" sz="1400" spc="140">
                <a:solidFill>
                  <a:srgbClr val="000000"/>
                </a:solidFill>
                <a:latin typeface="Libre Franklin Light"/>
              </a:rPr>
              <a:t>GRAN CAPACIDAD DEL DOMINIO DE LA CONCIENCIA, AUTOCREENCIA Y LA RESPONSABILIDAD. LO RESUMO COMO UNA VISIÓN HUMANA DEL MUNDO.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2119" y="1843976"/>
            <a:ext cx="2515084" cy="835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64"/>
              </a:lnSpc>
            </a:pPr>
            <a:r>
              <a:rPr lang="en-US" sz="3200" spc="44">
                <a:solidFill>
                  <a:srgbClr val="0000FF"/>
                </a:solidFill>
                <a:latin typeface="Bebas Neue Bold"/>
              </a:rPr>
              <a:t>COACHING </a:t>
            </a:r>
          </a:p>
          <a:p>
            <a:pPr algn="just">
              <a:lnSpc>
                <a:spcPts val="3264"/>
              </a:lnSpc>
            </a:pPr>
            <a:r>
              <a:rPr lang="en-US" sz="3200" spc="44">
                <a:solidFill>
                  <a:srgbClr val="0000FF"/>
                </a:solidFill>
                <a:latin typeface="Bebas Neue Bold"/>
              </a:rPr>
              <a:t>EUROPEO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87203" y="3250528"/>
            <a:ext cx="5637598" cy="952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1" lvl="1" indent="-151130" algn="just">
              <a:lnSpc>
                <a:spcPts val="1904"/>
              </a:lnSpc>
              <a:buFont typeface="Arial"/>
              <a:buChar char="•"/>
            </a:pPr>
            <a:r>
              <a:rPr lang="en-US" sz="1400" spc="140">
                <a:solidFill>
                  <a:srgbClr val="000000"/>
                </a:solidFill>
                <a:latin typeface="Libre Franklin Light"/>
              </a:rPr>
              <a:t>GRAN CAPACIDAD DE MOTIVACIÓN PARA LA ACCIÓN, INCENTIVO DE LA AUTOESTIMA Y DESAFÍO PROVOCADOR DE SUS CLIENTES. LO RESUMO COMO UNA POLÍTICA PRÁCTICA COMO VISIÓN DE MUNDO.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2119" y="3418231"/>
            <a:ext cx="2515084" cy="835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64"/>
              </a:lnSpc>
            </a:pPr>
            <a:r>
              <a:rPr lang="en-US" sz="3200" spc="44">
                <a:solidFill>
                  <a:srgbClr val="0000FF"/>
                </a:solidFill>
                <a:latin typeface="Bebas Neue Bold"/>
              </a:rPr>
              <a:t>COACHING NORTEAMERICANO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87203" y="5010049"/>
            <a:ext cx="5637598" cy="714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1" lvl="1" indent="-151130" algn="just">
              <a:lnSpc>
                <a:spcPts val="1904"/>
              </a:lnSpc>
              <a:buFont typeface="Arial"/>
              <a:buChar char="•"/>
            </a:pPr>
            <a:r>
              <a:rPr lang="en-US" sz="1400" spc="140">
                <a:solidFill>
                  <a:srgbClr val="000000"/>
                </a:solidFill>
                <a:latin typeface="Libre Franklin Light"/>
              </a:rPr>
              <a:t>GRAN CAPACIDAD DEL DOMINIO DEL CUERPO, LAS EMOCIONES Y EL LENGUAJE. LO RESUMO COMO UNA VISIÓN FILOSÓFICA DEL MUNDO.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2119" y="4992587"/>
            <a:ext cx="2515084" cy="835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64"/>
              </a:lnSpc>
            </a:pPr>
            <a:r>
              <a:rPr lang="en-US" sz="3200" spc="44">
                <a:solidFill>
                  <a:srgbClr val="0000FF"/>
                </a:solidFill>
                <a:latin typeface="Bebas Neue Bold"/>
              </a:rPr>
              <a:t>COACHING SUDAMERICANO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4413" y="3783828"/>
            <a:ext cx="8462971" cy="2987740"/>
            <a:chOff x="0" y="0"/>
            <a:chExt cx="11283961" cy="3983653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4929456" cy="2215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55"/>
                </a:lnSpc>
              </a:pPr>
              <a:endParaRPr/>
            </a:p>
            <a:p>
              <a:pPr>
                <a:lnSpc>
                  <a:spcPts val="4355"/>
                </a:lnSpc>
              </a:pPr>
              <a:r>
                <a:rPr lang="en-US" sz="3660" spc="292">
                  <a:solidFill>
                    <a:srgbClr val="FFFFFF"/>
                  </a:solidFill>
                  <a:latin typeface="Montserrat Classic Bold"/>
                </a:rPr>
                <a:t>TIM GALLWEY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6531955" y="644188"/>
              <a:ext cx="4752006" cy="3339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1800" spc="89">
                  <a:solidFill>
                    <a:srgbClr val="FFFFFF"/>
                  </a:solidFill>
                  <a:latin typeface="Quicksand"/>
                </a:rPr>
                <a:t>“Siempre hay un juego interior que se esta jugando en tu mente, independientemente del juego exterior que estás jugando. De cómo te comportes en este juego interior, dependerá el éxito o fracaso de tu juego exterior.”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38897" y="3687372"/>
            <a:ext cx="576401" cy="9645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96091" y="313509"/>
            <a:ext cx="9159613" cy="3239800"/>
            <a:chOff x="0" y="0"/>
            <a:chExt cx="12212818" cy="4319733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 t="10549" b="35843"/>
            <a:stretch>
              <a:fillRect/>
            </a:stretch>
          </p:blipFill>
          <p:spPr>
            <a:xfrm>
              <a:off x="0" y="0"/>
              <a:ext cx="12212818" cy="43197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417" y="271773"/>
            <a:ext cx="9782464" cy="108372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75565" y="-58522"/>
            <a:ext cx="4544791" cy="7330116"/>
            <a:chOff x="0" y="0"/>
            <a:chExt cx="6059721" cy="977348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l="29326" r="29326"/>
            <a:stretch>
              <a:fillRect/>
            </a:stretch>
          </p:blipFill>
          <p:spPr>
            <a:xfrm>
              <a:off x="0" y="0"/>
              <a:ext cx="6059721" cy="9773488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149311" y="6698014"/>
            <a:ext cx="1890505" cy="21740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971658" y="488099"/>
            <a:ext cx="4238625" cy="726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3"/>
              </a:lnSpc>
            </a:pPr>
            <a:r>
              <a:rPr lang="en-US" sz="2415" spc="193">
                <a:solidFill>
                  <a:srgbClr val="FFFFFF"/>
                </a:solidFill>
                <a:latin typeface="Montserrat Classic Bold"/>
              </a:rPr>
              <a:t>¿QUÉ CORRIENTES DE COACHING EXISTEN?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784750" y="2059160"/>
            <a:ext cx="4619625" cy="3737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105">
                <a:solidFill>
                  <a:srgbClr val="000000"/>
                </a:solidFill>
                <a:latin typeface="Quicksand"/>
              </a:rPr>
              <a:t>Aunque se podría decir que </a:t>
            </a:r>
            <a:r>
              <a:rPr lang="en-US" sz="2100" spc="105">
                <a:solidFill>
                  <a:srgbClr val="000000"/>
                </a:solidFill>
                <a:latin typeface="Quicksand Bold Italics"/>
              </a:rPr>
              <a:t>Coaching hay uno</a:t>
            </a:r>
            <a:r>
              <a:rPr lang="en-US" sz="2100" spc="105">
                <a:solidFill>
                  <a:srgbClr val="000000"/>
                </a:solidFill>
                <a:latin typeface="Quicksand"/>
              </a:rPr>
              <a:t>, sí que es cierto que </a:t>
            </a:r>
            <a:r>
              <a:rPr lang="en-US" sz="2100" spc="105">
                <a:solidFill>
                  <a:srgbClr val="000000"/>
                </a:solidFill>
                <a:latin typeface="Quicksand Bold Italics"/>
              </a:rPr>
              <a:t>en la actualidad están reconocidas tres grandes corrientes</a:t>
            </a:r>
            <a:r>
              <a:rPr lang="en-US" sz="2100" spc="105">
                <a:solidFill>
                  <a:srgbClr val="000000"/>
                </a:solidFill>
                <a:latin typeface="Quicksand"/>
              </a:rPr>
              <a:t>, cada una con particularidades propias y se identifican con nombres que corresponden a la zona geográfica de donde han sido originarios sus fundadores.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417" y="226423"/>
            <a:ext cx="9782464" cy="7337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1089" y="1323348"/>
            <a:ext cx="5565451" cy="51404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05061">
            <a:off x="5743192" y="1279948"/>
            <a:ext cx="1320509" cy="155812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39915" y="405897"/>
            <a:ext cx="9067800" cy="384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3"/>
              </a:lnSpc>
            </a:pPr>
            <a:r>
              <a:rPr lang="en-US" sz="2599" spc="207">
                <a:solidFill>
                  <a:srgbClr val="FFFFFF"/>
                </a:solidFill>
                <a:latin typeface="Montserrat Classic Bold"/>
              </a:rPr>
              <a:t>TRES GRANDES CORRIENTES DE COACHING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34067" y="4582311"/>
            <a:ext cx="2421100" cy="611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90" dirty="0">
                <a:solidFill>
                  <a:srgbClr val="FFFFFF"/>
                </a:solidFill>
                <a:latin typeface="Arial Rounded MT Bold" panose="020F0704030504030204" pitchFamily="34" charset="77"/>
              </a:rPr>
              <a:t>COACHING </a:t>
            </a:r>
            <a:r>
              <a:rPr lang="en-US" sz="1800" spc="90" dirty="0" err="1">
                <a:solidFill>
                  <a:srgbClr val="FFFFFF"/>
                </a:solidFill>
                <a:latin typeface="Arial Rounded MT Bold" panose="020F0704030504030204" pitchFamily="34" charset="77"/>
              </a:rPr>
              <a:t>NORTEAMERICANO</a:t>
            </a:r>
            <a:endParaRPr lang="en-US" sz="1800" spc="90" dirty="0">
              <a:solidFill>
                <a:srgbClr val="FFFFFF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785406">
            <a:off x="7362265" y="4587187"/>
            <a:ext cx="1320509" cy="155812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949575" y="4582311"/>
            <a:ext cx="2706965" cy="611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90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COACHING </a:t>
            </a:r>
            <a:r>
              <a:rPr lang="en-US" sz="1800" spc="90" dirty="0" err="1">
                <a:solidFill>
                  <a:srgbClr val="000000"/>
                </a:solidFill>
                <a:latin typeface="Arial Rounded MT Bold" panose="020F0704030504030204" pitchFamily="34" charset="77"/>
              </a:rPr>
              <a:t>SUDAMERICANO</a:t>
            </a:r>
            <a:endParaRPr lang="en-US" sz="1800" spc="90" dirty="0">
              <a:solidFill>
                <a:srgbClr val="00000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771395" y="2073306"/>
            <a:ext cx="2204840" cy="611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90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COACHING </a:t>
            </a:r>
            <a:r>
              <a:rPr lang="en-US" sz="1800" spc="90" dirty="0" err="1">
                <a:solidFill>
                  <a:srgbClr val="000000"/>
                </a:solidFill>
                <a:latin typeface="Arial Rounded MT Bold" panose="020F0704030504030204" pitchFamily="34" charset="77"/>
              </a:rPr>
              <a:t>EUROPEO</a:t>
            </a:r>
            <a:endParaRPr lang="en-US" sz="1800" spc="90" dirty="0">
              <a:solidFill>
                <a:srgbClr val="00000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93264" y="3102142"/>
            <a:ext cx="1971160" cy="40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9"/>
              </a:lnSpc>
            </a:pPr>
            <a:r>
              <a:rPr lang="en-US" sz="1599" spc="79">
                <a:solidFill>
                  <a:srgbClr val="000000"/>
                </a:solidFill>
                <a:latin typeface="Montserrat Classic"/>
              </a:rPr>
              <a:t>Fundador: </a:t>
            </a:r>
          </a:p>
          <a:p>
            <a:pPr algn="ctr">
              <a:lnSpc>
                <a:spcPts val="1599"/>
              </a:lnSpc>
            </a:pPr>
            <a:r>
              <a:rPr lang="en-US" sz="1599" spc="79">
                <a:solidFill>
                  <a:srgbClr val="0000FF"/>
                </a:solidFill>
                <a:latin typeface="Montserrat Classic Bold"/>
              </a:rPr>
              <a:t>Thomas Leonard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250865">
            <a:off x="1205669" y="3494005"/>
            <a:ext cx="1320509" cy="15581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931548" y="6726645"/>
            <a:ext cx="1890505" cy="21740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7312120" y="1505655"/>
            <a:ext cx="1971160" cy="602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9"/>
              </a:lnSpc>
            </a:pPr>
            <a:r>
              <a:rPr lang="en-US" sz="1599" spc="79">
                <a:solidFill>
                  <a:srgbClr val="000000"/>
                </a:solidFill>
                <a:latin typeface="Montserrat Classic"/>
              </a:rPr>
              <a:t>Fundador: </a:t>
            </a:r>
          </a:p>
          <a:p>
            <a:pPr algn="ctr">
              <a:lnSpc>
                <a:spcPts val="1599"/>
              </a:lnSpc>
            </a:pPr>
            <a:r>
              <a:rPr lang="en-US" sz="1599" spc="79">
                <a:solidFill>
                  <a:srgbClr val="0000FF"/>
                </a:solidFill>
                <a:latin typeface="Montserrat Classic Bold"/>
              </a:rPr>
              <a:t>Timothy Gallwey y John Whitmore</a:t>
            </a:r>
            <a:r>
              <a:rPr lang="en-US" sz="1599" spc="79">
                <a:solidFill>
                  <a:srgbClr val="000000"/>
                </a:solidFill>
                <a:latin typeface="Montserrat Classic Bold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226458" y="5997076"/>
            <a:ext cx="2441291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spc="79">
                <a:solidFill>
                  <a:srgbClr val="000000"/>
                </a:solidFill>
                <a:latin typeface="Montserrat Classic"/>
              </a:rPr>
              <a:t>Fundador: </a:t>
            </a:r>
          </a:p>
          <a:p>
            <a:pPr algn="ctr">
              <a:lnSpc>
                <a:spcPts val="1599"/>
              </a:lnSpc>
            </a:pPr>
            <a:r>
              <a:rPr lang="en-US" sz="1599" spc="79">
                <a:solidFill>
                  <a:srgbClr val="0000FF"/>
                </a:solidFill>
                <a:latin typeface="Montserrat Classic Bold"/>
              </a:rPr>
              <a:t>Fernando Flores, Rafael Echeverría y Julio Olalla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417" y="226423"/>
            <a:ext cx="9782464" cy="7337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1089" y="1323348"/>
            <a:ext cx="5565451" cy="51404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05061">
            <a:off x="5743192" y="1279948"/>
            <a:ext cx="1320509" cy="155812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39915" y="405897"/>
            <a:ext cx="9067800" cy="384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3"/>
              </a:lnSpc>
            </a:pPr>
            <a:r>
              <a:rPr lang="en-US" sz="2599" spc="207">
                <a:solidFill>
                  <a:srgbClr val="0000FF"/>
                </a:solidFill>
                <a:latin typeface="Montserrat Classic Bold"/>
              </a:rPr>
              <a:t>TRES GRANDES CORRIENTES DE COACHING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34067" y="4582311"/>
            <a:ext cx="2421100" cy="611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90" dirty="0">
                <a:solidFill>
                  <a:srgbClr val="FFFFFF"/>
                </a:solidFill>
                <a:latin typeface="Arial Rounded MT Bold" panose="020F0704030504030204" pitchFamily="34" charset="77"/>
              </a:rPr>
              <a:t>COACHING </a:t>
            </a:r>
            <a:r>
              <a:rPr lang="en-US" sz="1800" spc="90" dirty="0" err="1">
                <a:solidFill>
                  <a:srgbClr val="FFFFFF"/>
                </a:solidFill>
                <a:latin typeface="Arial Rounded MT Bold" panose="020F0704030504030204" pitchFamily="34" charset="77"/>
              </a:rPr>
              <a:t>NORTEAMERICANO</a:t>
            </a:r>
            <a:endParaRPr lang="en-US" sz="1800" spc="90" dirty="0">
              <a:solidFill>
                <a:srgbClr val="FFFFFF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785406">
            <a:off x="7343459" y="4443329"/>
            <a:ext cx="1320509" cy="155812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949575" y="4582311"/>
            <a:ext cx="2706965" cy="611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90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COACHING </a:t>
            </a:r>
            <a:r>
              <a:rPr lang="en-US" sz="1800" spc="90" dirty="0" err="1">
                <a:solidFill>
                  <a:srgbClr val="000000"/>
                </a:solidFill>
                <a:latin typeface="Arial Rounded MT Bold" panose="020F0704030504030204" pitchFamily="34" charset="77"/>
              </a:rPr>
              <a:t>SUDAMERICANO</a:t>
            </a:r>
            <a:endParaRPr lang="en-US" sz="1800" spc="90" dirty="0">
              <a:solidFill>
                <a:srgbClr val="00000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771395" y="2073306"/>
            <a:ext cx="2204840" cy="611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spc="90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COACHING </a:t>
            </a:r>
            <a:r>
              <a:rPr lang="en-US" sz="1800" spc="90" dirty="0" err="1">
                <a:solidFill>
                  <a:srgbClr val="000000"/>
                </a:solidFill>
                <a:latin typeface="Arial Rounded MT Bold" panose="020F0704030504030204" pitchFamily="34" charset="77"/>
              </a:rPr>
              <a:t>EUROPEO</a:t>
            </a:r>
            <a:endParaRPr lang="en-US" sz="1800" spc="90" dirty="0">
              <a:solidFill>
                <a:srgbClr val="000000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250865">
            <a:off x="1205669" y="3494005"/>
            <a:ext cx="1320509" cy="15581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931548" y="6726645"/>
            <a:ext cx="1890505" cy="21740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65092" y="2722911"/>
            <a:ext cx="2441291" cy="782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spc="60">
                <a:solidFill>
                  <a:srgbClr val="000000"/>
                </a:solidFill>
                <a:latin typeface="Quicksand"/>
              </a:rPr>
              <a:t>Se centra en un </a:t>
            </a:r>
            <a:r>
              <a:rPr lang="en-US" sz="1200" spc="60">
                <a:solidFill>
                  <a:srgbClr val="000000"/>
                </a:solidFill>
                <a:latin typeface="Quicksand Bold"/>
              </a:rPr>
              <a:t>sistema más pragmático </a:t>
            </a:r>
            <a:r>
              <a:rPr lang="en-US" sz="1200" spc="60">
                <a:solidFill>
                  <a:srgbClr val="000000"/>
                </a:solidFill>
                <a:latin typeface="Quicksand"/>
              </a:rPr>
              <a:t>que incentiva la autoestima, motiva a la acción y pone a prueba a sus clientes a través de nuevos desafíos.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01679" y="1332873"/>
            <a:ext cx="2008770" cy="935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spc="60">
                <a:solidFill>
                  <a:srgbClr val="000000"/>
                </a:solidFill>
                <a:latin typeface="Quicksand"/>
              </a:rPr>
              <a:t>Se centra </a:t>
            </a:r>
            <a:r>
              <a:rPr lang="en-US" sz="1200" spc="60">
                <a:solidFill>
                  <a:srgbClr val="000000"/>
                </a:solidFill>
                <a:latin typeface="Quicksand Bold"/>
              </a:rPr>
              <a:t>poniendo énfasis en el ser humano</a:t>
            </a:r>
            <a:r>
              <a:rPr lang="en-US" sz="1200" spc="60">
                <a:solidFill>
                  <a:srgbClr val="000000"/>
                </a:solidFill>
                <a:latin typeface="Quicksand"/>
              </a:rPr>
              <a:t>, en su potencial interior y en la capacidad de elección de una vida mejor.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301679" y="5856298"/>
            <a:ext cx="2225031" cy="1087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spc="60">
                <a:solidFill>
                  <a:srgbClr val="000000"/>
                </a:solidFill>
                <a:latin typeface="Quicksand"/>
              </a:rPr>
              <a:t>Se centra en el </a:t>
            </a:r>
            <a:r>
              <a:rPr lang="en-US" sz="1200" spc="60">
                <a:solidFill>
                  <a:srgbClr val="000000"/>
                </a:solidFill>
                <a:latin typeface="Quicksand Bold"/>
              </a:rPr>
              <a:t>“entrenamiento del ser”</a:t>
            </a:r>
            <a:r>
              <a:rPr lang="en-US" sz="1200" spc="60">
                <a:solidFill>
                  <a:srgbClr val="000000"/>
                </a:solidFill>
                <a:latin typeface="Quicksand"/>
              </a:rPr>
              <a:t>. Ontológico se refiere al sentido del “ser” en tanto persona, y al sentido de ser del lenguaje en tanto constitutivo del ser humano.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417" y="271773"/>
            <a:ext cx="9782464" cy="108372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75565" y="-58522"/>
            <a:ext cx="4544791" cy="7330116"/>
            <a:chOff x="0" y="0"/>
            <a:chExt cx="6059721" cy="977348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l="28777" r="28777"/>
            <a:stretch>
              <a:fillRect/>
            </a:stretch>
          </p:blipFill>
          <p:spPr>
            <a:xfrm>
              <a:off x="0" y="0"/>
              <a:ext cx="6059721" cy="9773488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149311" y="6698014"/>
            <a:ext cx="1890505" cy="21740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975250" y="450152"/>
            <a:ext cx="4238625" cy="726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3"/>
              </a:lnSpc>
            </a:pPr>
            <a:r>
              <a:rPr lang="en-US" sz="2415" spc="193">
                <a:solidFill>
                  <a:srgbClr val="FFFFFF"/>
                </a:solidFill>
                <a:latin typeface="Montserrat Classic Bold"/>
              </a:rPr>
              <a:t>EL COACHING EUROPEO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784750" y="2075112"/>
            <a:ext cx="4619625" cy="3667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spc="129">
                <a:solidFill>
                  <a:srgbClr val="000000"/>
                </a:solidFill>
                <a:latin typeface="Quicksand"/>
              </a:rPr>
              <a:t>El </a:t>
            </a:r>
            <a:r>
              <a:rPr lang="en-US" sz="2599" spc="129">
                <a:solidFill>
                  <a:srgbClr val="0000FF"/>
                </a:solidFill>
                <a:latin typeface="Quicksand Bold"/>
              </a:rPr>
              <a:t>C</a:t>
            </a:r>
            <a:r>
              <a:rPr lang="en-US" sz="2599" spc="129">
                <a:solidFill>
                  <a:srgbClr val="0000FF"/>
                </a:solidFill>
                <a:latin typeface="Quicksand Bold Italics"/>
              </a:rPr>
              <a:t>oaching Europeo</a:t>
            </a:r>
            <a:r>
              <a:rPr lang="en-US" sz="2599" spc="129">
                <a:solidFill>
                  <a:srgbClr val="000000"/>
                </a:solidFill>
                <a:latin typeface="Quicksand"/>
              </a:rPr>
              <a:t> en realidad tiene sus orígenes en el norteamericano </a:t>
            </a:r>
            <a:r>
              <a:rPr lang="en-US" sz="2599" spc="129">
                <a:solidFill>
                  <a:srgbClr val="000000"/>
                </a:solidFill>
                <a:latin typeface="Quicksand Bold Italics"/>
              </a:rPr>
              <a:t>Timothy Gallwey</a:t>
            </a:r>
            <a:r>
              <a:rPr lang="en-US" sz="2599" spc="129">
                <a:solidFill>
                  <a:srgbClr val="000000"/>
                </a:solidFill>
                <a:latin typeface="Quicksand"/>
              </a:rPr>
              <a:t>, quien elaboró el sistema de aprendizaje que denominó El Juego Interior (The Inner Game).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1BA5B22F-BF42-A049-907D-3C258B38D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27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417" y="226423"/>
            <a:ext cx="9782464" cy="7337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31548" y="6724131"/>
            <a:ext cx="1890505" cy="21740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503422" y="1471748"/>
            <a:ext cx="4740785" cy="474078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42900" y="509048"/>
            <a:ext cx="9067800" cy="307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2100" spc="168">
                <a:solidFill>
                  <a:srgbClr val="0000FF"/>
                </a:solidFill>
                <a:latin typeface="Montserrat Classic Bold"/>
              </a:rPr>
              <a:t>LOS 3 ELEMENTOS DEL COACHING EUROPEO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1520" y="2208492"/>
            <a:ext cx="2254079" cy="294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000000"/>
                </a:solidFill>
                <a:latin typeface="Bebas Neue Bold"/>
              </a:rPr>
              <a:t>PERCEPCIÓN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96164" y="2443044"/>
            <a:ext cx="90487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League Spartan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61179" y="3386138"/>
            <a:ext cx="90487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League Spartan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727494" y="5181034"/>
            <a:ext cx="90487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League Spartan"/>
              </a:rPr>
              <a:t>3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15725">
            <a:off x="6932497" y="3289801"/>
            <a:ext cx="623420" cy="73559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319428" y="3529648"/>
            <a:ext cx="2254079" cy="294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000000"/>
                </a:solidFill>
                <a:latin typeface="Bebas Neue Bold"/>
              </a:rPr>
              <a:t>RESPUESTA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00180" y="5696241"/>
            <a:ext cx="2254079" cy="294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000000"/>
                </a:solidFill>
                <a:latin typeface="Bebas Neue Bold"/>
              </a:rPr>
              <a:t>RESULTADO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9385906">
            <a:off x="3089400" y="5356160"/>
            <a:ext cx="623420" cy="73559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4111406">
            <a:off x="2673889" y="2134697"/>
            <a:ext cx="623420" cy="7355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6FEB7697-622C-C94A-A2B2-AFEFC6DCA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03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963</Words>
  <Application>Microsoft Macintosh PowerPoint</Application>
  <PresentationFormat>Personalizado</PresentationFormat>
  <Paragraphs>112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6" baseType="lpstr">
      <vt:lpstr>Quicksand</vt:lpstr>
      <vt:lpstr>Montserrat Classic</vt:lpstr>
      <vt:lpstr>Arial Rounded MT Bold</vt:lpstr>
      <vt:lpstr>Libre Franklin Light</vt:lpstr>
      <vt:lpstr>Montserrat Classic Bold</vt:lpstr>
      <vt:lpstr>Calibri</vt:lpstr>
      <vt:lpstr>Bebas Neue Bold</vt:lpstr>
      <vt:lpstr>Arial</vt:lpstr>
      <vt:lpstr>Quicksand Bold</vt:lpstr>
      <vt:lpstr>League Spartan</vt:lpstr>
      <vt:lpstr>Quicksand Bold Italics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2 M1 CECP</dc:title>
  <cp:lastModifiedBy>858</cp:lastModifiedBy>
  <cp:revision>6</cp:revision>
  <dcterms:created xsi:type="dcterms:W3CDTF">2006-08-16T00:00:00Z</dcterms:created>
  <dcterms:modified xsi:type="dcterms:W3CDTF">2023-05-09T00:22:18Z</dcterms:modified>
  <dc:identifier>DAC_yB_x1Zs</dc:identifier>
</cp:coreProperties>
</file>